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Thin"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biana Arroyo Poleo" initials="" lastIdx="1" clrIdx="0"/>
  <p:cmAuthor id="1" name="Javier Kovac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33"/>
  </p:normalViewPr>
  <p:slideViewPr>
    <p:cSldViewPr snapToGrid="0">
      <p:cViewPr varScale="1">
        <p:scale>
          <a:sx n="70" d="100"/>
          <a:sy n="70" d="100"/>
        </p:scale>
        <p:origin x="164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VE"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f75178ae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7f75178aef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b="1">
                <a:highlight>
                  <a:srgbClr val="FFFFFF"/>
                </a:highlight>
                <a:latin typeface="Arial"/>
                <a:ea typeface="Arial"/>
                <a:cs typeface="Arial"/>
                <a:sym typeface="Arial"/>
              </a:rPr>
              <a:t>Perder el miedo.  </a:t>
            </a:r>
            <a:r>
              <a:rPr lang="es-VE">
                <a:highlight>
                  <a:srgbClr val="FFFFFF"/>
                </a:highlight>
                <a:latin typeface="Arial"/>
                <a:ea typeface="Arial"/>
                <a:cs typeface="Arial"/>
                <a:sym typeface="Arial"/>
              </a:rPr>
              <a:t>Hay que tener claro que se debe aprovechar lo podamos decir y ofrecer que ayude al otro.</a:t>
            </a:r>
            <a:endParaRPr>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b="1">
                <a:highlight>
                  <a:srgbClr val="FFFFFF"/>
                </a:highlight>
                <a:latin typeface="Arial"/>
                <a:ea typeface="Arial"/>
                <a:cs typeface="Arial"/>
                <a:sym typeface="Arial"/>
              </a:rPr>
              <a:t>Preparar un plan de comunicaciones, </a:t>
            </a:r>
            <a:r>
              <a:rPr lang="es-VE">
                <a:highlight>
                  <a:srgbClr val="FFFFFF"/>
                </a:highlight>
                <a:latin typeface="Arial"/>
                <a:ea typeface="Arial"/>
                <a:cs typeface="Arial"/>
                <a:sym typeface="Arial"/>
              </a:rPr>
              <a:t>cuya propuesta de valor destaque el papel que desempeña el departamento de RRHH como apoyo en la resolucion de problemas y en la notificacion de las novedades que se vayan produciendo en cada momento.</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b="1">
                <a:highlight>
                  <a:srgbClr val="FFFFFF"/>
                </a:highlight>
                <a:latin typeface="Arial"/>
                <a:ea typeface="Arial"/>
                <a:cs typeface="Arial"/>
                <a:sym typeface="Arial"/>
              </a:rPr>
              <a:t>Generar Engagement, </a:t>
            </a:r>
            <a:r>
              <a:rPr lang="es-VE">
                <a:highlight>
                  <a:srgbClr val="FFFFFF"/>
                </a:highlight>
                <a:latin typeface="Arial"/>
                <a:ea typeface="Arial"/>
                <a:cs typeface="Arial"/>
                <a:sym typeface="Arial"/>
              </a:rPr>
              <a:t>haciendo a los colaboradores partícipes del funcionamiento y evolución de la situacion y su impacto a la empresa.</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b="1">
                <a:highlight>
                  <a:srgbClr val="FFFFFF"/>
                </a:highlight>
                <a:latin typeface="Arial"/>
                <a:ea typeface="Arial"/>
                <a:cs typeface="Arial"/>
                <a:sym typeface="Arial"/>
              </a:rPr>
              <a:t>Impelmentar una Cultura corporativa,  </a:t>
            </a:r>
            <a:r>
              <a:rPr lang="es-VE">
                <a:highlight>
                  <a:srgbClr val="FFFFFF"/>
                </a:highlight>
                <a:latin typeface="Arial"/>
                <a:ea typeface="Arial"/>
                <a:cs typeface="Arial"/>
                <a:sym typeface="Arial"/>
              </a:rPr>
              <a:t>en la que se potencie la cultura corporativa de todos los colaboradores, creando y lanzando mensajes uniformes y coherentes, en línea con las estrategias y los principios de la organización.</a:t>
            </a:r>
            <a:endParaRPr sz="1400">
              <a:latin typeface="Arial"/>
              <a:ea typeface="Arial"/>
              <a:cs typeface="Arial"/>
              <a:sym typeface="Arial"/>
            </a:endParaRPr>
          </a:p>
          <a:p>
            <a:pPr marL="0" lvl="0" indent="0" algn="l" rtl="0">
              <a:lnSpc>
                <a:spcPct val="115000"/>
              </a:lnSpc>
              <a:spcBef>
                <a:spcPts val="0"/>
              </a:spcBef>
              <a:spcAft>
                <a:spcPts val="0"/>
              </a:spcAft>
              <a:buSzPts val="1100"/>
              <a:buNone/>
            </a:pPr>
            <a:r>
              <a:rPr lang="es-VE" sz="1400">
                <a:latin typeface="Arial"/>
                <a:ea typeface="Arial"/>
                <a:cs typeface="Arial"/>
                <a:sym typeface="Arial"/>
              </a:rPr>
              <a:t>•</a:t>
            </a:r>
            <a:r>
              <a:rPr lang="es-VE" b="1">
                <a:highlight>
                  <a:srgbClr val="FFFFFF"/>
                </a:highlight>
                <a:latin typeface="Arial"/>
                <a:ea typeface="Arial"/>
                <a:cs typeface="Arial"/>
                <a:sym typeface="Arial"/>
              </a:rPr>
              <a:t>Mostrar e impulsar oportunidades, </a:t>
            </a:r>
            <a:r>
              <a:rPr lang="es-VE">
                <a:highlight>
                  <a:srgbClr val="FFFFFF"/>
                </a:highlight>
                <a:latin typeface="Arial"/>
                <a:ea typeface="Arial"/>
                <a:cs typeface="Arial"/>
                <a:sym typeface="Arial"/>
              </a:rPr>
              <a:t>que se presenten para los integrantes de la empresa: cursos de formación, programas de mejora y desarrollo de talento, y oportunidades de desarrollo profesional.</a:t>
            </a:r>
            <a:endParaRPr sz="1400">
              <a:latin typeface="Arial"/>
              <a:ea typeface="Arial"/>
              <a:cs typeface="Arial"/>
              <a:sym typeface="Arial"/>
            </a:endParaRPr>
          </a:p>
        </p:txBody>
      </p:sp>
      <p:sp>
        <p:nvSpPr>
          <p:cNvPr id="180" name="Google Shape;180;g7f75178aef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VE">
                <a:solidFill>
                  <a:srgbClr val="333333"/>
                </a:solidFill>
                <a:highlight>
                  <a:srgbClr val="FFFFFF"/>
                </a:highlight>
                <a:latin typeface="Arial"/>
                <a:ea typeface="Arial"/>
                <a:cs typeface="Arial"/>
                <a:sym typeface="Arial"/>
              </a:rPr>
              <a:t>En 2017, el Huracán Irma golpeó Florida, USA y la mayoría de los servicios colapsaron: electricidad, agua, Internet y llamadas. Lo mismo sucedió durante el terremoto de Ciudad de México en 2017 y el apagón de 2019 en Venezuela. Sin embargo, el SMS no dejó de funcionar.</a:t>
            </a:r>
            <a:endParaRPr>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88" name="Google Shape;18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2df6c42a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72df6c42a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VE">
                <a:highlight>
                  <a:srgbClr val="FFFFFF"/>
                </a:highlight>
                <a:latin typeface="Arial"/>
                <a:ea typeface="Arial"/>
                <a:cs typeface="Arial"/>
                <a:sym typeface="Arial"/>
              </a:rPr>
              <a:t>Campanas que después de la crisis podemos seguir usando:</a:t>
            </a:r>
            <a:endParaRPr>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a:latin typeface="Arial"/>
                <a:ea typeface="Arial"/>
                <a:cs typeface="Arial"/>
                <a:sym typeface="Arial"/>
              </a:rPr>
              <a:t>Felicitaciones por cumpleaños o aniversarios.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a:latin typeface="Arial"/>
                <a:ea typeface="Arial"/>
                <a:cs typeface="Arial"/>
                <a:sym typeface="Arial"/>
              </a:rPr>
              <a:t>Notificaciones de pagos.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a:latin typeface="Arial"/>
                <a:ea typeface="Arial"/>
                <a:cs typeface="Arial"/>
                <a:sym typeface="Arial"/>
              </a:rPr>
              <a:t>Recordatorio de declaración y pago de impuestos.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a:highlight>
                  <a:srgbClr val="FFFFFF"/>
                </a:highlight>
                <a:latin typeface="Arial"/>
                <a:ea typeface="Arial"/>
                <a:cs typeface="Arial"/>
                <a:sym typeface="Arial"/>
              </a:rPr>
              <a:t>Son campanas que se pueden ejecutar una vez superada la crisis.</a:t>
            </a:r>
            <a:endParaRPr>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95" name="Google Shape;195;g72df6c42ac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VE"/>
              <a:t>Con ellas ganas: Tiempo, contactabilidad, efectividad, adaptabilidad, etc.</a:t>
            </a:r>
            <a:endParaRPr/>
          </a:p>
        </p:txBody>
      </p:sp>
      <p:sp>
        <p:nvSpPr>
          <p:cNvPr id="202" name="Google Shape;20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f75178ae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7f75178ae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VE"/>
              <a:t>1. Su empresa debe crear una página dentro de su website indicando cuáles son los contactos oficiales de todos sus canales, incluyendo: remitentes de email, remitentes de SMS, Whatsapp, Instagram, Facebook, etc. Se deben crear campañas de sensibilización para los clientes, indicando que sólo se deben guiar por la información que está publicada en las cuentas oficiales de la compañía.</a:t>
            </a:r>
            <a:endParaRPr/>
          </a:p>
          <a:p>
            <a:pPr marL="0" lvl="0" indent="0" algn="l" rtl="0">
              <a:lnSpc>
                <a:spcPct val="115000"/>
              </a:lnSpc>
              <a:spcBef>
                <a:spcPts val="0"/>
              </a:spcBef>
              <a:spcAft>
                <a:spcPts val="0"/>
              </a:spcAft>
              <a:buClr>
                <a:schemeClr val="dk1"/>
              </a:buClr>
              <a:buSzPts val="1100"/>
              <a:buFont typeface="Arial"/>
              <a:buNone/>
            </a:pPr>
            <a:r>
              <a:rPr lang="es-VE"/>
              <a:t>2. En 2017, el Huracán Irma golpeó las oficinas de DANAConnect en Florida, USA y la mayoría de los servicios colapsaron: electricidad, agua, Internet y llamadas. Lo mismo sucedió durante el terremoto de Ciudad de México en 2017 y el apagón de 2019 en Venezuela. Sin embargo, el SMS no dejó de funcionar. Een todos esos casos el SMS ha estado funcionando, por lo que podemos decir que es el canal más efectivo para comunicarse con sus trabajadores en momentos de caos.</a:t>
            </a:r>
            <a:endParaRPr/>
          </a:p>
          <a:p>
            <a:pPr marL="0" lvl="0" indent="0" algn="l" rtl="0">
              <a:lnSpc>
                <a:spcPct val="115000"/>
              </a:lnSpc>
              <a:spcBef>
                <a:spcPts val="0"/>
              </a:spcBef>
              <a:spcAft>
                <a:spcPts val="0"/>
              </a:spcAft>
              <a:buClr>
                <a:schemeClr val="dk1"/>
              </a:buClr>
              <a:buSzPts val="1100"/>
              <a:buFont typeface="Arial"/>
              <a:buNone/>
            </a:pPr>
            <a:r>
              <a:rPr lang="es-VE"/>
              <a:t>3. Es necesario crear circuitos con anillos de comunicación con todos sus trabajadores para reforzar los mensajes. Trabajar con circuitos de comunicación interna permite que los trabajadores confirmen de forma ordenada que recibieron los lineamientos. Todos los canales privados, tales como SMS, email, Whatsapp, etc. son válidos, pero la circunstancia variará de persona en persona. Cada circuito no debe tener más de 8 personas</a:t>
            </a:r>
            <a:endParaRPr/>
          </a:p>
          <a:p>
            <a:pPr marL="0" lvl="0" indent="0" algn="l" rtl="0">
              <a:lnSpc>
                <a:spcPct val="115000"/>
              </a:lnSpc>
              <a:spcBef>
                <a:spcPts val="0"/>
              </a:spcBef>
              <a:spcAft>
                <a:spcPts val="0"/>
              </a:spcAft>
              <a:buClr>
                <a:schemeClr val="dk1"/>
              </a:buClr>
              <a:buSzPts val="1100"/>
              <a:buFont typeface="Arial"/>
              <a:buNone/>
            </a:pPr>
            <a:r>
              <a:rPr lang="es-VE"/>
              <a:t>4. Es necesario coordinar un plan para que cada trabajador pueda cubrir sus necesidades básicas. Una vez cubiertas las necesidades básicas, se verá cómo el compromiso de los trabajadores con la empresa se incrementa de manera increíble</a:t>
            </a:r>
            <a:endParaRPr/>
          </a:p>
          <a:p>
            <a:pPr marL="0" lvl="0" indent="0" algn="l" rtl="0">
              <a:lnSpc>
                <a:spcPct val="115000"/>
              </a:lnSpc>
              <a:spcBef>
                <a:spcPts val="0"/>
              </a:spcBef>
              <a:spcAft>
                <a:spcPts val="0"/>
              </a:spcAft>
              <a:buClr>
                <a:schemeClr val="dk1"/>
              </a:buClr>
              <a:buSzPts val="1100"/>
              <a:buFont typeface="Arial"/>
              <a:buNone/>
            </a:pPr>
            <a:r>
              <a:rPr lang="es-VE"/>
              <a:t>5. Si el sistema eléctrico colapsa, éste no se recuperara rápido y puede tardar desde días hasta semanas en restablecerse. </a:t>
            </a:r>
            <a:endParaRPr/>
          </a:p>
          <a:p>
            <a:pPr marL="0" lvl="0" indent="0" algn="l" rtl="0">
              <a:lnSpc>
                <a:spcPct val="100000"/>
              </a:lnSpc>
              <a:spcBef>
                <a:spcPts val="0"/>
              </a:spcBef>
              <a:spcAft>
                <a:spcPts val="0"/>
              </a:spcAft>
              <a:buSzPts val="1400"/>
              <a:buNone/>
            </a:pPr>
            <a:endParaRPr/>
          </a:p>
        </p:txBody>
      </p:sp>
      <p:sp>
        <p:nvSpPr>
          <p:cNvPr id="222" name="Google Shape;222;g7f75178aef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f75178aef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7f75178aef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VE"/>
              <a:t>Se definen las fechas y horas para el envío de estas comunicaciones. </a:t>
            </a:r>
            <a:endParaRPr/>
          </a:p>
        </p:txBody>
      </p:sp>
      <p:sp>
        <p:nvSpPr>
          <p:cNvPr id="237" name="Google Shape;237;g7f75178aef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f75178ae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7f75178aef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7f75178aef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f7eef5c2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7f7eef5c2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7f7eef5c2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Utiliza siempre una base de datos actualizada y depurada..</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Segmenta en la BD para llegar al destinatario correcto y optimizar los recursos de la plataforma</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Selecciona el momento y el canal oportuno y adecuado para conversar.</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Crea un flujo con los elementos que represente el escenario en el que quieres conversar.</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Procura que el diseño del correo sea sencillo y que cumpla con el equilibrio entre texto e imágenes.</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Recuerda que el HTML del correo lo puedes usar para el SMS enriquecido.</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Inicia el SMS con el nombre o las siglas de la empresa de manera que el receptor sepa quién le está enviando el mensaje.</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Recuerda que puedes adjuntar archivos estáticos y/o dinámicos en los correos y archivos dinámicos en los SMS.</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Desarrolla encuestas (si aplica) directas al cliente sobre los aspectos que apoyen tu estrategia comunicacional.</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latin typeface="Roboto"/>
                <a:ea typeface="Roboto"/>
                <a:cs typeface="Roboto"/>
                <a:sym typeface="Roboto"/>
              </a:rPr>
              <a:t>Implementa una frecuencia estable de envíos.</a:t>
            </a:r>
            <a:endParaRPr sz="1400">
              <a:latin typeface="Roboto"/>
              <a:ea typeface="Roboto"/>
              <a:cs typeface="Roboto"/>
              <a:sym typeface="Roboto"/>
            </a:endParaRPr>
          </a:p>
          <a:p>
            <a:pPr marL="457200" lvl="0" indent="-228600" algn="l" rtl="0">
              <a:lnSpc>
                <a:spcPct val="115000"/>
              </a:lnSpc>
              <a:spcBef>
                <a:spcPts val="0"/>
              </a:spcBef>
              <a:spcAft>
                <a:spcPts val="0"/>
              </a:spcAft>
              <a:buClr>
                <a:schemeClr val="dk1"/>
              </a:buClr>
              <a:buSzPts val="1100"/>
              <a:buFont typeface="Arial"/>
              <a:buNone/>
            </a:pPr>
            <a:r>
              <a:rPr lang="es-VE" sz="1400">
                <a:latin typeface="Times New Roman"/>
                <a:ea typeface="Times New Roman"/>
                <a:cs typeface="Times New Roman"/>
                <a:sym typeface="Times New Roman"/>
              </a:rPr>
              <a:t>·</a:t>
            </a:r>
            <a:r>
              <a:rPr lang="es-VE" sz="700">
                <a:latin typeface="Times New Roman"/>
                <a:ea typeface="Times New Roman"/>
                <a:cs typeface="Times New Roman"/>
                <a:sym typeface="Times New Roman"/>
              </a:rPr>
              <a:t>  	</a:t>
            </a:r>
            <a:r>
              <a:rPr lang="es-VE" sz="1400">
                <a:solidFill>
                  <a:srgbClr val="1D202D"/>
                </a:solidFill>
                <a:highlight>
                  <a:srgbClr val="FFFFFF"/>
                </a:highlight>
                <a:latin typeface="Roboto"/>
                <a:ea typeface="Roboto"/>
                <a:cs typeface="Roboto"/>
                <a:sym typeface="Roboto"/>
              </a:rPr>
              <a:t>Verifica los reportes e indicadores de tu campaña para que puedas obtener información relevante sobre tu BD</a:t>
            </a:r>
            <a:endParaRPr sz="1400">
              <a:solidFill>
                <a:srgbClr val="1D202D"/>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284" name="Google Shape;2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VE"/>
              <a:t>Porque no siempre tendrán acceso a internet o a su correo corporativo o simplemente no tendrán acceso a información de portales de noticias o redes sociales.</a:t>
            </a:r>
            <a:endParaRPr/>
          </a:p>
          <a:p>
            <a:pPr marL="0" lvl="0" indent="0" algn="l" rtl="0">
              <a:lnSpc>
                <a:spcPct val="100000"/>
              </a:lnSpc>
              <a:spcBef>
                <a:spcPts val="0"/>
              </a:spcBef>
              <a:spcAft>
                <a:spcPts val="0"/>
              </a:spcAft>
              <a:buSzPts val="1400"/>
              <a:buNone/>
            </a:pPr>
            <a:endParaRPr/>
          </a:p>
        </p:txBody>
      </p:sp>
      <p:sp>
        <p:nvSpPr>
          <p:cNvPr id="122" name="Google Shape;122;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VE"/>
              <a:t>Tomemos el caso de un departamento de RRHH.</a:t>
            </a:r>
            <a:endParaRPr/>
          </a:p>
          <a:p>
            <a:pPr marL="0" lvl="0" indent="0" algn="l" rtl="0">
              <a:lnSpc>
                <a:spcPct val="100000"/>
              </a:lnSpc>
              <a:spcBef>
                <a:spcPts val="0"/>
              </a:spcBef>
              <a:spcAft>
                <a:spcPts val="0"/>
              </a:spcAft>
              <a:buSzPts val="1400"/>
              <a:buNone/>
            </a:pPr>
            <a:endParaRPr/>
          </a:p>
        </p:txBody>
      </p:sp>
      <p:sp>
        <p:nvSpPr>
          <p:cNvPr id="138" name="Google Shape;138;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2df6c42a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72df6c42ac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VE" sz="1350">
                <a:solidFill>
                  <a:srgbClr val="666666"/>
                </a:solidFill>
                <a:highlight>
                  <a:srgbClr val="FFFFFF"/>
                </a:highlight>
                <a:latin typeface="Arial"/>
                <a:ea typeface="Arial"/>
                <a:cs typeface="Arial"/>
                <a:sym typeface="Arial"/>
              </a:rPr>
              <a:t>Riesgos para las personas: Sin notificación previa, pueden ser incapaces o no estar preparados para responder a la situación.</a:t>
            </a:r>
            <a:endParaRPr sz="1350">
              <a:solidFill>
                <a:srgbClr val="666666"/>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350">
                <a:solidFill>
                  <a:srgbClr val="666666"/>
                </a:solidFill>
                <a:highlight>
                  <a:srgbClr val="FFFFFF"/>
                </a:highlight>
                <a:latin typeface="Arial"/>
                <a:ea typeface="Arial"/>
                <a:cs typeface="Arial"/>
                <a:sym typeface="Arial"/>
              </a:rPr>
              <a:t>Riesgos operacionales: La falta de comunicación de daños o destrucción de equipos y/o sistemas críticos de manera oportuna puede resultar en que el negocio falle o no pueda cumplir con sus responsabilidades operacionales.</a:t>
            </a:r>
            <a:endParaRPr sz="1350">
              <a:solidFill>
                <a:srgbClr val="666666"/>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350">
                <a:solidFill>
                  <a:srgbClr val="666666"/>
                </a:solidFill>
                <a:highlight>
                  <a:srgbClr val="FFFFFF"/>
                </a:highlight>
                <a:latin typeface="Arial"/>
                <a:ea typeface="Arial"/>
                <a:cs typeface="Arial"/>
                <a:sym typeface="Arial"/>
              </a:rPr>
              <a:t>Desastres Naturales: debe ser capaz de aprovechar las fuentes de información interna y externa, como la televisión, la radio y las redes sociales, para comunicar eficazmente una situación a los empleados y los interesados ​​con la mayor antelación posible</a:t>
            </a:r>
            <a:endParaRPr sz="1350">
              <a:solidFill>
                <a:srgbClr val="666666"/>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63" name="Google Shape;163;g72df6c42ac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b="1">
                <a:highlight>
                  <a:srgbClr val="FFFFFF"/>
                </a:highlight>
                <a:latin typeface="Arial"/>
                <a:ea typeface="Arial"/>
                <a:cs typeface="Arial"/>
                <a:sym typeface="Arial"/>
              </a:rPr>
              <a:t>Improvisar</a:t>
            </a:r>
            <a:r>
              <a:rPr lang="es-VE">
                <a:highlight>
                  <a:srgbClr val="FFFFFF"/>
                </a:highlight>
                <a:latin typeface="Arial"/>
                <a:ea typeface="Arial"/>
                <a:cs typeface="Arial"/>
                <a:sym typeface="Arial"/>
              </a:rPr>
              <a:t>… esto nos puede generar altos costos y resultados demasiado frustrantes.</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b="1">
                <a:highlight>
                  <a:srgbClr val="FFFFFF"/>
                </a:highlight>
                <a:latin typeface="Arial"/>
                <a:ea typeface="Arial"/>
                <a:cs typeface="Arial"/>
                <a:sym typeface="Arial"/>
              </a:rPr>
              <a:t>Ser reactivos. </a:t>
            </a:r>
            <a:r>
              <a:rPr lang="es-VE">
                <a:highlight>
                  <a:srgbClr val="FFFFFF"/>
                </a:highlight>
                <a:latin typeface="Arial"/>
                <a:ea typeface="Arial"/>
                <a:cs typeface="Arial"/>
                <a:sym typeface="Arial"/>
              </a:rPr>
              <a:t>Debemos ser proactivos para poder generar e intercambiar información a tiempo para prepararnos para las posibles situaciones que a fututro se presenten.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b="1">
                <a:highlight>
                  <a:srgbClr val="FFFFFF"/>
                </a:highlight>
                <a:latin typeface="Arial"/>
                <a:ea typeface="Arial"/>
                <a:cs typeface="Arial"/>
                <a:sym typeface="Arial"/>
              </a:rPr>
              <a:t>Aislarnos</a:t>
            </a:r>
            <a:r>
              <a:rPr lang="es-VE">
                <a:highlight>
                  <a:srgbClr val="FFFFFF"/>
                </a:highlight>
                <a:latin typeface="Arial"/>
                <a:ea typeface="Arial"/>
                <a:cs typeface="Arial"/>
                <a:sym typeface="Arial"/>
              </a:rPr>
              <a:t>El trabajo en equipo de trabajo es lo que hará la diferencia en relacion a las acciones y actividades a realizar por y para los afectados.</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s-VE" sz="1400">
                <a:latin typeface="Arial"/>
                <a:ea typeface="Arial"/>
                <a:cs typeface="Arial"/>
                <a:sym typeface="Arial"/>
              </a:rPr>
              <a:t>•</a:t>
            </a:r>
            <a:r>
              <a:rPr lang="es-VE" b="1">
                <a:highlight>
                  <a:srgbClr val="FFFFFF"/>
                </a:highlight>
                <a:latin typeface="Arial"/>
                <a:ea typeface="Arial"/>
                <a:cs typeface="Arial"/>
                <a:sym typeface="Arial"/>
              </a:rPr>
              <a:t>Estar quietos</a:t>
            </a:r>
            <a:r>
              <a:rPr lang="es-VE">
                <a:highlight>
                  <a:srgbClr val="FFFFFF"/>
                </a:highlight>
                <a:latin typeface="Arial"/>
                <a:ea typeface="Arial"/>
                <a:cs typeface="Arial"/>
                <a:sym typeface="Arial"/>
              </a:rPr>
              <a:t>, la comunicaciónes a enviar deben ser dinámicas y participativas de forma tal que la interaccion entre el equipo fomente la puesta en practica de propuestas y/o recomendaciones obtenidas. </a:t>
            </a:r>
            <a:endParaRPr>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72" name="Google Shape;172;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V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pic>
        <p:nvPicPr>
          <p:cNvPr id="21" name="Google Shape;21;p2"/>
          <p:cNvPicPr preferRelativeResize="0"/>
          <p:nvPr/>
        </p:nvPicPr>
        <p:blipFill rotWithShape="1">
          <a:blip r:embed="rId2">
            <a:alphaModFix/>
          </a:blip>
          <a:srcRect r="60790"/>
          <a:stretch/>
        </p:blipFill>
        <p:spPr>
          <a:xfrm>
            <a:off x="11213675" y="247125"/>
            <a:ext cx="683350" cy="711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V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1057853" y="751471"/>
            <a:ext cx="572871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VE" sz="3600" b="0" i="0" u="none" strike="noStrike" cap="none">
                <a:solidFill>
                  <a:srgbClr val="434343"/>
                </a:solidFill>
                <a:latin typeface="Roboto Thin"/>
                <a:ea typeface="Roboto Thin"/>
                <a:cs typeface="Roboto Thin"/>
                <a:sym typeface="Roboto Thin"/>
              </a:rPr>
              <a:t>Consideraciones Generales</a:t>
            </a:r>
            <a:endParaRPr sz="3600" b="0" i="0" u="none" strike="noStrike" cap="none" dirty="0">
              <a:solidFill>
                <a:srgbClr val="434343"/>
              </a:solidFill>
              <a:latin typeface="Roboto Thin"/>
              <a:ea typeface="Roboto Thin"/>
              <a:cs typeface="Roboto Thin"/>
              <a:sym typeface="Roboto Thin"/>
            </a:endParaRPr>
          </a:p>
        </p:txBody>
      </p:sp>
      <p:grpSp>
        <p:nvGrpSpPr>
          <p:cNvPr id="90" name="Google Shape;90;p13"/>
          <p:cNvGrpSpPr/>
          <p:nvPr/>
        </p:nvGrpSpPr>
        <p:grpSpPr>
          <a:xfrm>
            <a:off x="2388291" y="2231872"/>
            <a:ext cx="8975828" cy="649440"/>
            <a:chOff x="426345" y="9325"/>
            <a:chExt cx="5517475" cy="649440"/>
          </a:xfrm>
        </p:grpSpPr>
        <p:sp>
          <p:nvSpPr>
            <p:cNvPr id="91" name="Google Shape;91;p13"/>
            <p:cNvSpPr/>
            <p:nvPr/>
          </p:nvSpPr>
          <p:spPr>
            <a:xfrm>
              <a:off x="426345" y="9325"/>
              <a:ext cx="5517475" cy="649440"/>
            </a:xfrm>
            <a:prstGeom prst="roundRect">
              <a:avLst>
                <a:gd name="adj" fmla="val 16667"/>
              </a:avLst>
            </a:prstGeom>
            <a:gradFill>
              <a:gsLst>
                <a:gs pos="0">
                  <a:schemeClr val="lt1"/>
                </a:gs>
                <a:gs pos="50000">
                  <a:schemeClr val="lt1"/>
                </a:gs>
                <a:gs pos="100000">
                  <a:schemeClr val="lt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Thin"/>
                <a:ea typeface="Roboto Thin"/>
                <a:cs typeface="Roboto Thin"/>
                <a:sym typeface="Roboto Thin"/>
              </a:endParaRPr>
            </a:p>
          </p:txBody>
        </p:sp>
        <p:sp>
          <p:nvSpPr>
            <p:cNvPr id="92" name="Google Shape;92;p13"/>
            <p:cNvSpPr/>
            <p:nvPr/>
          </p:nvSpPr>
          <p:spPr>
            <a:xfrm>
              <a:off x="458048" y="41028"/>
              <a:ext cx="5454069" cy="586034"/>
            </a:xfrm>
            <a:prstGeom prst="rect">
              <a:avLst/>
            </a:prstGeom>
            <a:noFill/>
            <a:ln>
              <a:noFill/>
            </a:ln>
          </p:spPr>
          <p:txBody>
            <a:bodyPr spcFirstLastPara="1" wrap="square" lIns="225600" tIns="0" rIns="225600"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s-VE" sz="1800" b="0" i="0" u="none" strike="noStrike" cap="none">
                  <a:solidFill>
                    <a:schemeClr val="dk1"/>
                  </a:solidFill>
                  <a:latin typeface="Roboto Thin"/>
                  <a:ea typeface="Roboto Thin"/>
                  <a:cs typeface="Roboto Thin"/>
                  <a:sym typeface="Roboto Thin"/>
                </a:rPr>
                <a:t>Para una mejor calidad de audio, recomendamos auriculares con un micrófono  conectado al ordenador</a:t>
              </a:r>
              <a:endParaRPr sz="1800" b="0" i="0" u="none" strike="noStrike" cap="none" dirty="0">
                <a:solidFill>
                  <a:schemeClr val="dk1"/>
                </a:solidFill>
                <a:latin typeface="Roboto Thin"/>
                <a:ea typeface="Roboto Thin"/>
                <a:cs typeface="Roboto Thin"/>
                <a:sym typeface="Roboto Thin"/>
              </a:endParaRPr>
            </a:p>
          </p:txBody>
        </p:sp>
      </p:grpSp>
      <p:grpSp>
        <p:nvGrpSpPr>
          <p:cNvPr id="93" name="Google Shape;93;p13"/>
          <p:cNvGrpSpPr/>
          <p:nvPr/>
        </p:nvGrpSpPr>
        <p:grpSpPr>
          <a:xfrm>
            <a:off x="2388291" y="3229792"/>
            <a:ext cx="8975828" cy="678859"/>
            <a:chOff x="426345" y="1007245"/>
            <a:chExt cx="5517475" cy="678859"/>
          </a:xfrm>
        </p:grpSpPr>
        <p:sp>
          <p:nvSpPr>
            <p:cNvPr id="94" name="Google Shape;94;p13"/>
            <p:cNvSpPr/>
            <p:nvPr/>
          </p:nvSpPr>
          <p:spPr>
            <a:xfrm>
              <a:off x="426345" y="1007245"/>
              <a:ext cx="5517475" cy="678859"/>
            </a:xfrm>
            <a:prstGeom prst="roundRect">
              <a:avLst>
                <a:gd name="adj" fmla="val 16667"/>
              </a:avLst>
            </a:prstGeom>
            <a:gradFill>
              <a:gsLst>
                <a:gs pos="0">
                  <a:schemeClr val="lt1"/>
                </a:gs>
                <a:gs pos="50000">
                  <a:schemeClr val="lt1"/>
                </a:gs>
                <a:gs pos="100000">
                  <a:schemeClr val="lt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Thin"/>
                <a:ea typeface="Roboto Thin"/>
                <a:cs typeface="Roboto Thin"/>
                <a:sym typeface="Roboto Thin"/>
              </a:endParaRPr>
            </a:p>
          </p:txBody>
        </p:sp>
        <p:sp>
          <p:nvSpPr>
            <p:cNvPr id="95" name="Google Shape;95;p13"/>
            <p:cNvSpPr/>
            <p:nvPr/>
          </p:nvSpPr>
          <p:spPr>
            <a:xfrm>
              <a:off x="459484" y="1040384"/>
              <a:ext cx="5451197" cy="612581"/>
            </a:xfrm>
            <a:prstGeom prst="rect">
              <a:avLst/>
            </a:prstGeom>
            <a:noFill/>
            <a:ln>
              <a:noFill/>
            </a:ln>
          </p:spPr>
          <p:txBody>
            <a:bodyPr spcFirstLastPara="1" wrap="square" lIns="225600" tIns="0" rIns="225600"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s-VE" sz="1800" b="0" i="0" u="none" strike="noStrike" cap="none">
                  <a:solidFill>
                    <a:schemeClr val="dk1"/>
                  </a:solidFill>
                  <a:latin typeface="Roboto Thin"/>
                  <a:ea typeface="Roboto Thin"/>
                  <a:cs typeface="Roboto Thin"/>
                  <a:sym typeface="Roboto Thin"/>
                </a:rPr>
                <a:t>Se debe mantener el micrófono cerrado durante la presentación y abrirlo sólo al final para la sesión de preguntas.</a:t>
              </a:r>
              <a:endParaRPr sz="1800" b="0" i="0" u="none" strike="noStrike" cap="none" dirty="0">
                <a:solidFill>
                  <a:schemeClr val="dk1"/>
                </a:solidFill>
                <a:latin typeface="Roboto Thin"/>
                <a:ea typeface="Roboto Thin"/>
                <a:cs typeface="Roboto Thin"/>
                <a:sym typeface="Roboto Thin"/>
              </a:endParaRPr>
            </a:p>
          </p:txBody>
        </p:sp>
      </p:grpSp>
      <p:grpSp>
        <p:nvGrpSpPr>
          <p:cNvPr id="96" name="Google Shape;96;p13"/>
          <p:cNvGrpSpPr/>
          <p:nvPr/>
        </p:nvGrpSpPr>
        <p:grpSpPr>
          <a:xfrm>
            <a:off x="2388291" y="4257132"/>
            <a:ext cx="8975828" cy="649440"/>
            <a:chOff x="426345" y="2034585"/>
            <a:chExt cx="5517475" cy="649440"/>
          </a:xfrm>
        </p:grpSpPr>
        <p:sp>
          <p:nvSpPr>
            <p:cNvPr id="97" name="Google Shape;97;p13"/>
            <p:cNvSpPr/>
            <p:nvPr/>
          </p:nvSpPr>
          <p:spPr>
            <a:xfrm>
              <a:off x="426345" y="2034585"/>
              <a:ext cx="5517475" cy="649440"/>
            </a:xfrm>
            <a:prstGeom prst="roundRect">
              <a:avLst>
                <a:gd name="adj" fmla="val 16667"/>
              </a:avLst>
            </a:prstGeom>
            <a:gradFill>
              <a:gsLst>
                <a:gs pos="0">
                  <a:schemeClr val="lt1"/>
                </a:gs>
                <a:gs pos="50000">
                  <a:schemeClr val="lt1"/>
                </a:gs>
                <a:gs pos="100000">
                  <a:schemeClr val="lt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Thin"/>
                <a:ea typeface="Roboto Thin"/>
                <a:cs typeface="Roboto Thin"/>
                <a:sym typeface="Roboto Thin"/>
              </a:endParaRPr>
            </a:p>
          </p:txBody>
        </p:sp>
        <p:sp>
          <p:nvSpPr>
            <p:cNvPr id="98" name="Google Shape;98;p13"/>
            <p:cNvSpPr/>
            <p:nvPr/>
          </p:nvSpPr>
          <p:spPr>
            <a:xfrm>
              <a:off x="458048" y="2066288"/>
              <a:ext cx="5454069" cy="586034"/>
            </a:xfrm>
            <a:prstGeom prst="rect">
              <a:avLst/>
            </a:prstGeom>
            <a:noFill/>
            <a:ln>
              <a:noFill/>
            </a:ln>
          </p:spPr>
          <p:txBody>
            <a:bodyPr spcFirstLastPara="1" wrap="square" lIns="225600" tIns="0" rIns="225600"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s-VE" sz="1800" b="0" i="0" u="none" strike="noStrike" cap="none">
                  <a:solidFill>
                    <a:schemeClr val="dk1"/>
                  </a:solidFill>
                  <a:latin typeface="Roboto Thin"/>
                  <a:ea typeface="Roboto Thin"/>
                  <a:cs typeface="Roboto Thin"/>
                  <a:sym typeface="Roboto Thin"/>
                </a:rPr>
                <a:t>El chat de la herramienta podrá ser utilizado como medio para la formulación de sus preguntas</a:t>
              </a:r>
              <a:r>
                <a:rPr lang="es-VE" sz="1800" b="0" i="0" u="none" strike="noStrike" cap="none">
                  <a:solidFill>
                    <a:srgbClr val="7F7F7F"/>
                  </a:solidFill>
                  <a:latin typeface="Roboto Thin"/>
                  <a:ea typeface="Roboto Thin"/>
                  <a:cs typeface="Roboto Thin"/>
                  <a:sym typeface="Roboto Thin"/>
                </a:rPr>
                <a:t>.</a:t>
              </a:r>
              <a:endParaRPr sz="1800" b="0" i="0" u="none" strike="noStrike" cap="none" dirty="0">
                <a:solidFill>
                  <a:schemeClr val="dk1"/>
                </a:solidFill>
                <a:latin typeface="Roboto Thin"/>
                <a:ea typeface="Roboto Thin"/>
                <a:cs typeface="Roboto Thin"/>
                <a:sym typeface="Roboto Thin"/>
              </a:endParaRPr>
            </a:p>
          </p:txBody>
        </p:sp>
      </p:grpSp>
      <p:grpSp>
        <p:nvGrpSpPr>
          <p:cNvPr id="99" name="Google Shape;99;p13"/>
          <p:cNvGrpSpPr/>
          <p:nvPr/>
        </p:nvGrpSpPr>
        <p:grpSpPr>
          <a:xfrm>
            <a:off x="2388304" y="5255052"/>
            <a:ext cx="8975985" cy="649440"/>
            <a:chOff x="426345" y="3032505"/>
            <a:chExt cx="5590772" cy="649440"/>
          </a:xfrm>
        </p:grpSpPr>
        <p:sp>
          <p:nvSpPr>
            <p:cNvPr id="100" name="Google Shape;100;p13"/>
            <p:cNvSpPr/>
            <p:nvPr/>
          </p:nvSpPr>
          <p:spPr>
            <a:xfrm>
              <a:off x="426345" y="3032505"/>
              <a:ext cx="5590772" cy="649440"/>
            </a:xfrm>
            <a:prstGeom prst="roundRect">
              <a:avLst>
                <a:gd name="adj" fmla="val 16667"/>
              </a:avLst>
            </a:prstGeom>
            <a:gradFill>
              <a:gsLst>
                <a:gs pos="0">
                  <a:schemeClr val="lt1"/>
                </a:gs>
                <a:gs pos="50000">
                  <a:schemeClr val="lt1"/>
                </a:gs>
                <a:gs pos="100000">
                  <a:schemeClr val="lt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Roboto Thin"/>
                <a:ea typeface="Roboto Thin"/>
                <a:cs typeface="Roboto Thin"/>
                <a:sym typeface="Roboto Thin"/>
              </a:endParaRPr>
            </a:p>
          </p:txBody>
        </p:sp>
        <p:sp>
          <p:nvSpPr>
            <p:cNvPr id="101" name="Google Shape;101;p13"/>
            <p:cNvSpPr/>
            <p:nvPr/>
          </p:nvSpPr>
          <p:spPr>
            <a:xfrm>
              <a:off x="458048" y="3064208"/>
              <a:ext cx="5527366" cy="586034"/>
            </a:xfrm>
            <a:prstGeom prst="rect">
              <a:avLst/>
            </a:prstGeom>
            <a:noFill/>
            <a:ln>
              <a:noFill/>
            </a:ln>
          </p:spPr>
          <p:txBody>
            <a:bodyPr spcFirstLastPara="1" wrap="square" lIns="225600" tIns="0" rIns="225600"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s-VE" sz="1800" b="0" i="0" u="none" strike="noStrike" cap="none">
                  <a:solidFill>
                    <a:schemeClr val="dk1"/>
                  </a:solidFill>
                  <a:latin typeface="Roboto Thin"/>
                  <a:ea typeface="Roboto Thin"/>
                  <a:cs typeface="Roboto Thin"/>
                  <a:sym typeface="Roboto Thin"/>
                </a:rPr>
                <a:t>En el centro de conocimiento de DANAConnect podrán encontrar más información relacionada con los diversos procesos internos de las comunicaciones. </a:t>
              </a:r>
              <a:endParaRPr sz="1400" b="0" i="0" u="none" strike="noStrike" cap="none" dirty="0">
                <a:solidFill>
                  <a:srgbClr val="000000"/>
                </a:solidFill>
                <a:latin typeface="Roboto Thin"/>
                <a:ea typeface="Roboto Thin"/>
                <a:cs typeface="Roboto Thin"/>
                <a:sym typeface="Roboto Thin"/>
              </a:endParaRPr>
            </a:p>
          </p:txBody>
        </p:sp>
      </p:grpSp>
      <p:pic>
        <p:nvPicPr>
          <p:cNvPr id="102" name="Google Shape;102;p13"/>
          <p:cNvPicPr preferRelativeResize="0"/>
          <p:nvPr/>
        </p:nvPicPr>
        <p:blipFill rotWithShape="1">
          <a:blip r:embed="rId3">
            <a:alphaModFix/>
          </a:blip>
          <a:srcRect l="9420" r="18041"/>
          <a:stretch/>
        </p:blipFill>
        <p:spPr>
          <a:xfrm>
            <a:off x="1126368" y="2157723"/>
            <a:ext cx="771526" cy="797719"/>
          </a:xfrm>
          <a:prstGeom prst="rect">
            <a:avLst/>
          </a:prstGeom>
          <a:noFill/>
          <a:ln>
            <a:noFill/>
          </a:ln>
        </p:spPr>
      </p:pic>
      <p:grpSp>
        <p:nvGrpSpPr>
          <p:cNvPr id="103" name="Google Shape;103;p13"/>
          <p:cNvGrpSpPr/>
          <p:nvPr/>
        </p:nvGrpSpPr>
        <p:grpSpPr>
          <a:xfrm>
            <a:off x="1146767" y="3423592"/>
            <a:ext cx="360050" cy="342869"/>
            <a:chOff x="2133600" y="2695575"/>
            <a:chExt cx="904875" cy="923925"/>
          </a:xfrm>
        </p:grpSpPr>
        <p:pic>
          <p:nvPicPr>
            <p:cNvPr id="104" name="Google Shape;104;p13"/>
            <p:cNvPicPr preferRelativeResize="0"/>
            <p:nvPr/>
          </p:nvPicPr>
          <p:blipFill rotWithShape="1">
            <a:blip r:embed="rId4">
              <a:alphaModFix/>
            </a:blip>
            <a:srcRect/>
            <a:stretch/>
          </p:blipFill>
          <p:spPr>
            <a:xfrm>
              <a:off x="2214370" y="2785870"/>
              <a:ext cx="743334" cy="743334"/>
            </a:xfrm>
            <a:prstGeom prst="rect">
              <a:avLst/>
            </a:prstGeom>
            <a:noFill/>
            <a:ln w="9525" cap="flat" cmpd="sng">
              <a:solidFill>
                <a:srgbClr val="999999"/>
              </a:solidFill>
              <a:prstDash val="solid"/>
              <a:miter lim="800000"/>
              <a:headEnd type="none" w="sm" len="sm"/>
              <a:tailEnd type="none" w="sm" len="sm"/>
            </a:ln>
          </p:spPr>
        </p:pic>
        <p:sp>
          <p:nvSpPr>
            <p:cNvPr id="105" name="Google Shape;105;p13"/>
            <p:cNvSpPr/>
            <p:nvPr/>
          </p:nvSpPr>
          <p:spPr>
            <a:xfrm>
              <a:off x="2133600" y="2695575"/>
              <a:ext cx="904875" cy="923925"/>
            </a:xfrm>
            <a:prstGeom prst="ellipse">
              <a:avLst/>
            </a:prstGeom>
            <a:noFill/>
            <a:ln w="76200" cap="flat" cmpd="sng">
              <a:solidFill>
                <a:srgbClr val="9999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cxnSp>
          <p:nvCxnSpPr>
            <p:cNvPr id="106" name="Google Shape;106;p13"/>
            <p:cNvCxnSpPr>
              <a:stCxn id="105" idx="7"/>
              <a:endCxn id="105" idx="3"/>
            </p:cNvCxnSpPr>
            <p:nvPr/>
          </p:nvCxnSpPr>
          <p:spPr>
            <a:xfrm flipH="1">
              <a:off x="2265759" y="2830881"/>
              <a:ext cx="640200" cy="653100"/>
            </a:xfrm>
            <a:prstGeom prst="straightConnector1">
              <a:avLst/>
            </a:prstGeom>
            <a:noFill/>
            <a:ln w="57150" cap="flat" cmpd="sng">
              <a:solidFill>
                <a:srgbClr val="999999"/>
              </a:solidFill>
              <a:prstDash val="solid"/>
              <a:miter lim="800000"/>
              <a:headEnd type="none" w="sm" len="sm"/>
              <a:tailEnd type="none" w="sm" len="sm"/>
            </a:ln>
          </p:spPr>
        </p:cxnSp>
      </p:grpSp>
      <p:pic>
        <p:nvPicPr>
          <p:cNvPr id="107" name="Google Shape;107;p13"/>
          <p:cNvPicPr preferRelativeResize="0"/>
          <p:nvPr/>
        </p:nvPicPr>
        <p:blipFill rotWithShape="1">
          <a:blip r:embed="rId5">
            <a:alphaModFix/>
          </a:blip>
          <a:srcRect/>
          <a:stretch/>
        </p:blipFill>
        <p:spPr>
          <a:xfrm>
            <a:off x="1146756" y="4167557"/>
            <a:ext cx="895350" cy="700164"/>
          </a:xfrm>
          <a:prstGeom prst="rect">
            <a:avLst/>
          </a:prstGeom>
          <a:noFill/>
          <a:ln>
            <a:noFill/>
          </a:ln>
        </p:spPr>
      </p:pic>
      <p:pic>
        <p:nvPicPr>
          <p:cNvPr id="108" name="Google Shape;108;p13"/>
          <p:cNvPicPr preferRelativeResize="0"/>
          <p:nvPr/>
        </p:nvPicPr>
        <p:blipFill rotWithShape="1">
          <a:blip r:embed="rId6">
            <a:alphaModFix/>
          </a:blip>
          <a:srcRect b="15232"/>
          <a:stretch/>
        </p:blipFill>
        <p:spPr>
          <a:xfrm>
            <a:off x="1126375" y="5179352"/>
            <a:ext cx="936100" cy="678850"/>
          </a:xfrm>
          <a:prstGeom prst="rect">
            <a:avLst/>
          </a:prstGeom>
          <a:noFill/>
          <a:ln>
            <a:noFill/>
          </a:ln>
        </p:spPr>
      </p:pic>
      <p:grpSp>
        <p:nvGrpSpPr>
          <p:cNvPr id="109" name="Google Shape;109;p13"/>
          <p:cNvGrpSpPr/>
          <p:nvPr/>
        </p:nvGrpSpPr>
        <p:grpSpPr>
          <a:xfrm>
            <a:off x="1684918" y="3423684"/>
            <a:ext cx="360000" cy="342900"/>
            <a:chOff x="1078932" y="2796289"/>
            <a:chExt cx="600000" cy="571500"/>
          </a:xfrm>
        </p:grpSpPr>
        <p:pic>
          <p:nvPicPr>
            <p:cNvPr id="110" name="Google Shape;110;p13"/>
            <p:cNvPicPr preferRelativeResize="0"/>
            <p:nvPr/>
          </p:nvPicPr>
          <p:blipFill rotWithShape="1">
            <a:blip r:embed="rId4">
              <a:alphaModFix/>
            </a:blip>
            <a:srcRect/>
            <a:stretch/>
          </p:blipFill>
          <p:spPr>
            <a:xfrm>
              <a:off x="1132495" y="2852142"/>
              <a:ext cx="492948" cy="459794"/>
            </a:xfrm>
            <a:prstGeom prst="rect">
              <a:avLst/>
            </a:prstGeom>
            <a:noFill/>
            <a:ln w="9525" cap="flat" cmpd="sng">
              <a:solidFill>
                <a:srgbClr val="999999"/>
              </a:solidFill>
              <a:prstDash val="solid"/>
              <a:miter lim="800000"/>
              <a:headEnd type="none" w="sm" len="sm"/>
              <a:tailEnd type="none" w="sm" len="sm"/>
            </a:ln>
          </p:spPr>
        </p:pic>
        <p:sp>
          <p:nvSpPr>
            <p:cNvPr id="111" name="Google Shape;111;p13"/>
            <p:cNvSpPr/>
            <p:nvPr/>
          </p:nvSpPr>
          <p:spPr>
            <a:xfrm>
              <a:off x="1078932" y="2796289"/>
              <a:ext cx="600000" cy="571500"/>
            </a:xfrm>
            <a:prstGeom prst="ellipse">
              <a:avLst/>
            </a:prstGeom>
            <a:noFill/>
            <a:ln w="76200" cap="flat" cmpd="sng">
              <a:solidFill>
                <a:srgbClr val="9999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p:nvPr/>
        </p:nvSpPr>
        <p:spPr>
          <a:xfrm>
            <a:off x="573775" y="1052075"/>
            <a:ext cx="6514200" cy="489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chemeClr val="dk1"/>
              </a:buClr>
              <a:buSzPts val="1100"/>
              <a:buFont typeface="Arial"/>
              <a:buNone/>
            </a:pPr>
            <a:r>
              <a:rPr lang="es-VE" sz="3600" dirty="0">
                <a:solidFill>
                  <a:schemeClr val="tx1">
                    <a:lumMod val="65000"/>
                    <a:lumOff val="35000"/>
                  </a:schemeClr>
                </a:solidFill>
                <a:highlight>
                  <a:srgbClr val="FFFFFF"/>
                </a:highlight>
                <a:latin typeface="Roboto Thin"/>
                <a:ea typeface="Roboto Thin"/>
                <a:cs typeface="Roboto Thin"/>
                <a:sym typeface="Roboto Thin"/>
              </a:rPr>
              <a:t>Lo que sí debemos es:</a:t>
            </a:r>
            <a:endParaRPr sz="36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15000"/>
              </a:lnSpc>
              <a:spcBef>
                <a:spcPts val="1000"/>
              </a:spcBef>
              <a:spcAft>
                <a:spcPts val="0"/>
              </a:spcAft>
              <a:buClr>
                <a:schemeClr val="dk1"/>
              </a:buClr>
              <a:buSzPts val="1100"/>
              <a:buFont typeface="Arial"/>
              <a:buNone/>
            </a:pPr>
            <a:endParaRPr sz="3000" b="1"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666666"/>
              </a:buClr>
              <a:buSzPts val="2400"/>
              <a:buFont typeface="Arial"/>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Perder el miedo.</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666666"/>
              </a:buClr>
              <a:buSzPts val="2400"/>
              <a:buFont typeface="Arial"/>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Preparar un plan de comunicaciones.</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666666"/>
              </a:buClr>
              <a:buSzPts val="2400"/>
              <a:buFont typeface="Roboto"/>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Generar Engagement (Compromiso)</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0" algn="l" rtl="0">
              <a:lnSpc>
                <a:spcPct val="100000"/>
              </a:lnSpc>
              <a:spcBef>
                <a:spcPts val="0"/>
              </a:spcBef>
              <a:spcAft>
                <a:spcPts val="0"/>
              </a:spcAft>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666666"/>
              </a:buClr>
              <a:buSzPts val="2400"/>
              <a:buFont typeface="Roboto"/>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Implementar una cultura corporativa</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0" algn="l" rtl="0">
              <a:lnSpc>
                <a:spcPct val="100000"/>
              </a:lnSpc>
              <a:spcBef>
                <a:spcPts val="0"/>
              </a:spcBef>
              <a:spcAft>
                <a:spcPts val="0"/>
              </a:spcAft>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666666"/>
              </a:buClr>
              <a:buSzPts val="2400"/>
              <a:buFont typeface="Roboto"/>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Mostrar e impulsar oportunidades.</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15000"/>
              </a:lnSpc>
              <a:spcBef>
                <a:spcPts val="1000"/>
              </a:spcBef>
              <a:spcAft>
                <a:spcPts val="0"/>
              </a:spcAft>
              <a:buClr>
                <a:schemeClr val="dk1"/>
              </a:buClr>
              <a:buSzPts val="1100"/>
              <a:buFont typeface="Arial"/>
              <a:buNone/>
            </a:pPr>
            <a:r>
              <a:rPr lang="es-VE" sz="2400" dirty="0">
                <a:solidFill>
                  <a:schemeClr val="tx1">
                    <a:lumMod val="65000"/>
                    <a:lumOff val="35000"/>
                  </a:schemeClr>
                </a:solidFill>
                <a:highlight>
                  <a:srgbClr val="FFFFFF"/>
                </a:highlight>
                <a:latin typeface="Roboto Thin"/>
                <a:ea typeface="Roboto Thin"/>
                <a:cs typeface="Roboto Thin"/>
                <a:sym typeface="Roboto Thin"/>
              </a:rPr>
              <a:t> </a:t>
            </a:r>
            <a:endParaRPr sz="2400" dirty="0">
              <a:solidFill>
                <a:schemeClr val="tx1">
                  <a:lumMod val="65000"/>
                  <a:lumOff val="35000"/>
                </a:schemeClr>
              </a:solidFill>
              <a:highlight>
                <a:srgbClr val="FFFFFF"/>
              </a:highlight>
              <a:latin typeface="Roboto Thin"/>
              <a:ea typeface="Roboto Thin"/>
              <a:cs typeface="Roboto Thin"/>
              <a:sym typeface="Roboto Thin"/>
            </a:endParaRPr>
          </a:p>
        </p:txBody>
      </p:sp>
      <p:sp>
        <p:nvSpPr>
          <p:cNvPr id="183" name="Google Shape;183;p22"/>
          <p:cNvSpPr/>
          <p:nvPr/>
        </p:nvSpPr>
        <p:spPr>
          <a:xfrm>
            <a:off x="8034000" y="1712475"/>
            <a:ext cx="3647400" cy="3647400"/>
          </a:xfrm>
          <a:prstGeom prst="ellipse">
            <a:avLst/>
          </a:pr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p22"/>
          <p:cNvPicPr preferRelativeResize="0"/>
          <p:nvPr/>
        </p:nvPicPr>
        <p:blipFill>
          <a:blip r:embed="rId3">
            <a:alphaModFix/>
          </a:blip>
          <a:stretch>
            <a:fillRect/>
          </a:stretch>
        </p:blipFill>
        <p:spPr>
          <a:xfrm>
            <a:off x="6640398" y="909000"/>
            <a:ext cx="5695448" cy="5376948"/>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p:nvPr/>
        </p:nvSpPr>
        <p:spPr>
          <a:xfrm>
            <a:off x="573750" y="475775"/>
            <a:ext cx="7376100" cy="5691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None/>
            </a:pPr>
            <a:r>
              <a:rPr lang="es-VE" sz="3600" dirty="0">
                <a:solidFill>
                  <a:schemeClr val="tx1">
                    <a:lumMod val="65000"/>
                    <a:lumOff val="35000"/>
                  </a:schemeClr>
                </a:solidFill>
                <a:highlight>
                  <a:srgbClr val="FFFFFF"/>
                </a:highlight>
                <a:latin typeface="Roboto Thin"/>
                <a:ea typeface="Roboto Thin"/>
                <a:cs typeface="Roboto Thin"/>
                <a:sym typeface="Roboto Thin"/>
              </a:rPr>
              <a:t>La comunicación en procesos de crisis deben:</a:t>
            </a:r>
            <a:endParaRPr sz="36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15000"/>
              </a:lnSpc>
              <a:spcBef>
                <a:spcPts val="1000"/>
              </a:spcBef>
              <a:spcAft>
                <a:spcPts val="0"/>
              </a:spcAft>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81000" algn="l" rtl="0">
              <a:lnSpc>
                <a:spcPct val="150000"/>
              </a:lnSpc>
              <a:spcBef>
                <a:spcPts val="1000"/>
              </a:spcBef>
              <a:spcAft>
                <a:spcPts val="0"/>
              </a:spcAft>
              <a:buClr>
                <a:srgbClr val="000000"/>
              </a:buClr>
              <a:buSzPts val="2400"/>
              <a:buFont typeface="Roboto Thin"/>
              <a:buAutoNum type="arabicPeriod"/>
            </a:pPr>
            <a:r>
              <a:rPr lang="es-VE" sz="2400" dirty="0">
                <a:solidFill>
                  <a:schemeClr val="tx1">
                    <a:lumMod val="65000"/>
                    <a:lumOff val="35000"/>
                  </a:schemeClr>
                </a:solidFill>
                <a:highlight>
                  <a:srgbClr val="FFFFFF"/>
                </a:highlight>
                <a:latin typeface="Roboto Thin"/>
                <a:ea typeface="Roboto Thin"/>
                <a:cs typeface="Roboto Thin"/>
                <a:sym typeface="Roboto Thin"/>
              </a:rPr>
              <a:t>Concretas, </a:t>
            </a:r>
            <a:r>
              <a:rPr lang="es-VE" sz="2400" b="0" i="0" u="none" strike="noStrike" cap="none" dirty="0">
                <a:solidFill>
                  <a:schemeClr val="tx1">
                    <a:lumMod val="65000"/>
                    <a:lumOff val="35000"/>
                  </a:schemeClr>
                </a:solidFill>
                <a:highlight>
                  <a:srgbClr val="FFFFFF"/>
                </a:highlight>
                <a:latin typeface="Roboto Thin"/>
                <a:ea typeface="Roboto Thin"/>
                <a:cs typeface="Roboto Thin"/>
                <a:sym typeface="Roboto Thin"/>
              </a:rPr>
              <a:t>claras y flexibles</a:t>
            </a:r>
            <a:r>
              <a:rPr lang="es-VE" sz="2400" dirty="0">
                <a:solidFill>
                  <a:schemeClr val="tx1">
                    <a:lumMod val="65000"/>
                    <a:lumOff val="35000"/>
                  </a:schemeClr>
                </a:solidFill>
                <a:highlight>
                  <a:srgbClr val="FFFFFF"/>
                </a:highlight>
                <a:latin typeface="Roboto Thin"/>
                <a:ea typeface="Roboto Thin"/>
                <a:cs typeface="Roboto Thin"/>
                <a:sym typeface="Roboto Thin"/>
              </a:rPr>
              <a:t>.</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81000" algn="l" rtl="0">
              <a:lnSpc>
                <a:spcPct val="150000"/>
              </a:lnSpc>
              <a:spcBef>
                <a:spcPts val="0"/>
              </a:spcBef>
              <a:spcAft>
                <a:spcPts val="0"/>
              </a:spcAft>
              <a:buSzPts val="2400"/>
              <a:buFont typeface="Roboto Thin"/>
              <a:buAutoNum type="arabicPeriod"/>
            </a:pPr>
            <a:r>
              <a:rPr lang="es-VE" sz="2400" dirty="0">
                <a:solidFill>
                  <a:schemeClr val="tx1">
                    <a:lumMod val="65000"/>
                    <a:lumOff val="35000"/>
                  </a:schemeClr>
                </a:solidFill>
                <a:highlight>
                  <a:srgbClr val="FFFFFF"/>
                </a:highlight>
                <a:latin typeface="Roboto Thin"/>
                <a:ea typeface="Roboto Thin"/>
                <a:cs typeface="Roboto Thin"/>
                <a:sym typeface="Roboto Thin"/>
              </a:rPr>
              <a:t>Oportunas.</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81000" algn="l" rtl="0">
              <a:lnSpc>
                <a:spcPct val="150000"/>
              </a:lnSpc>
              <a:spcBef>
                <a:spcPts val="0"/>
              </a:spcBef>
              <a:spcAft>
                <a:spcPts val="0"/>
              </a:spcAft>
              <a:buSzPts val="2400"/>
              <a:buFont typeface="Roboto Thin"/>
              <a:buAutoNum type="arabicPeriod"/>
            </a:pPr>
            <a:r>
              <a:rPr lang="es-VE" sz="2400" dirty="0">
                <a:solidFill>
                  <a:schemeClr val="tx1">
                    <a:lumMod val="65000"/>
                    <a:lumOff val="35000"/>
                  </a:schemeClr>
                </a:solidFill>
                <a:highlight>
                  <a:srgbClr val="FFFFFF"/>
                </a:highlight>
                <a:latin typeface="Roboto Thin"/>
                <a:ea typeface="Roboto Thin"/>
                <a:cs typeface="Roboto Thin"/>
                <a:sym typeface="Roboto Thin"/>
              </a:rPr>
              <a:t>Directas.</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81000" algn="l" rtl="0">
              <a:lnSpc>
                <a:spcPct val="150000"/>
              </a:lnSpc>
              <a:spcBef>
                <a:spcPts val="0"/>
              </a:spcBef>
              <a:spcAft>
                <a:spcPts val="0"/>
              </a:spcAft>
              <a:buSzPts val="2400"/>
              <a:buFont typeface="Roboto Thin"/>
              <a:buAutoNum type="arabicPeriod"/>
            </a:pPr>
            <a:r>
              <a:rPr lang="es-VE" sz="2400" dirty="0">
                <a:solidFill>
                  <a:schemeClr val="tx1">
                    <a:lumMod val="65000"/>
                    <a:lumOff val="35000"/>
                  </a:schemeClr>
                </a:solidFill>
                <a:highlight>
                  <a:srgbClr val="FFFFFF"/>
                </a:highlight>
                <a:latin typeface="Roboto Thin"/>
                <a:ea typeface="Roboto Thin"/>
                <a:cs typeface="Roboto Thin"/>
                <a:sym typeface="Roboto Thin"/>
              </a:rPr>
              <a:t>Enviar contenido que estimule y ayude al receptor durante la crisis.</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15000"/>
              </a:lnSpc>
              <a:spcBef>
                <a:spcPts val="0"/>
              </a:spcBef>
              <a:spcAft>
                <a:spcPts val="0"/>
              </a:spcAft>
              <a:buNone/>
            </a:pPr>
            <a:endParaRPr sz="30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endParaRPr sz="1800" b="0" i="0" u="none" strike="noStrike" cap="none" dirty="0">
              <a:solidFill>
                <a:schemeClr val="tx1">
                  <a:lumMod val="65000"/>
                  <a:lumOff val="35000"/>
                </a:schemeClr>
              </a:solidFill>
              <a:highlight>
                <a:srgbClr val="FFFFFF"/>
              </a:highlight>
              <a:latin typeface="Arial"/>
              <a:ea typeface="Arial"/>
              <a:cs typeface="Arial"/>
              <a:sym typeface="Arial"/>
            </a:endParaRPr>
          </a:p>
          <a:p>
            <a:pPr marL="0" marR="0" lvl="0" indent="0" algn="l" rtl="0">
              <a:lnSpc>
                <a:spcPct val="115000"/>
              </a:lnSpc>
              <a:spcBef>
                <a:spcPts val="1000"/>
              </a:spcBef>
              <a:spcAft>
                <a:spcPts val="0"/>
              </a:spcAft>
              <a:buClr>
                <a:schemeClr val="dk1"/>
              </a:buClr>
              <a:buSzPts val="1100"/>
              <a:buFont typeface="Arial"/>
              <a:buNone/>
            </a:pPr>
            <a:r>
              <a:rPr lang="es-VE" sz="3000" b="0" i="0" u="none" strike="noStrike" cap="none" dirty="0">
                <a:solidFill>
                  <a:schemeClr val="tx1">
                    <a:lumMod val="65000"/>
                    <a:lumOff val="35000"/>
                  </a:schemeClr>
                </a:solidFill>
                <a:highlight>
                  <a:srgbClr val="FFFFFF"/>
                </a:highlight>
                <a:latin typeface="Roboto Thin"/>
                <a:ea typeface="Roboto Thin"/>
                <a:cs typeface="Roboto Thin"/>
                <a:sym typeface="Roboto Thin"/>
              </a:rPr>
              <a:t> </a:t>
            </a:r>
            <a:endParaRPr sz="3000" b="0" i="0" u="none" strike="noStrike" cap="none" dirty="0">
              <a:solidFill>
                <a:schemeClr val="tx1">
                  <a:lumMod val="65000"/>
                  <a:lumOff val="35000"/>
                </a:schemeClr>
              </a:solidFill>
              <a:latin typeface="Roboto Thin"/>
              <a:ea typeface="Roboto Thin"/>
              <a:cs typeface="Roboto Thin"/>
              <a:sym typeface="Roboto Thin"/>
            </a:endParaRPr>
          </a:p>
        </p:txBody>
      </p:sp>
      <p:pic>
        <p:nvPicPr>
          <p:cNvPr id="191" name="Google Shape;191;p23"/>
          <p:cNvPicPr preferRelativeResize="0"/>
          <p:nvPr/>
        </p:nvPicPr>
        <p:blipFill>
          <a:blip r:embed="rId3">
            <a:alphaModFix/>
          </a:blip>
          <a:stretch>
            <a:fillRect/>
          </a:stretch>
        </p:blipFill>
        <p:spPr>
          <a:xfrm>
            <a:off x="7949850" y="1657525"/>
            <a:ext cx="3912200" cy="3859141"/>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p:nvPr/>
        </p:nvSpPr>
        <p:spPr>
          <a:xfrm>
            <a:off x="573750" y="475775"/>
            <a:ext cx="7376100" cy="5691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None/>
            </a:pPr>
            <a:r>
              <a:rPr lang="es-VE" sz="3000" dirty="0">
                <a:solidFill>
                  <a:schemeClr val="tx1">
                    <a:lumMod val="65000"/>
                    <a:lumOff val="35000"/>
                  </a:schemeClr>
                </a:solidFill>
                <a:highlight>
                  <a:srgbClr val="FFFFFF"/>
                </a:highlight>
                <a:latin typeface="Roboto Thin"/>
                <a:ea typeface="Roboto Thin"/>
                <a:cs typeface="Roboto Thin"/>
                <a:sym typeface="Roboto Thin"/>
              </a:rPr>
              <a:t>Algunas comunicaciones que se pueden enviar.</a:t>
            </a:r>
            <a:endParaRPr sz="20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endParaRPr sz="2000" dirty="0">
              <a:solidFill>
                <a:schemeClr val="tx1">
                  <a:lumMod val="65000"/>
                  <a:lumOff val="35000"/>
                </a:schemeClr>
              </a:solidFill>
              <a:highlight>
                <a:srgbClr val="FFFFFF"/>
              </a:highlight>
              <a:latin typeface="Roboto Thin"/>
              <a:ea typeface="Roboto Thin"/>
              <a:cs typeface="Roboto Thin"/>
              <a:sym typeface="Roboto Thin"/>
            </a:endParaRPr>
          </a:p>
          <a:p>
            <a:pPr marL="285750" marR="0" lvl="0" indent="-285750" algn="l" rtl="0">
              <a:lnSpc>
                <a:spcPct val="115000"/>
              </a:lnSpc>
              <a:spcBef>
                <a:spcPts val="0"/>
              </a:spcBef>
              <a:spcAft>
                <a:spcPts val="0"/>
              </a:spcAft>
              <a:buClr>
                <a:srgbClr val="000000"/>
              </a:buClr>
              <a:buSzPts val="2000"/>
              <a:buFont typeface="Arial"/>
              <a:buChar char="•"/>
            </a:pPr>
            <a:r>
              <a:rPr lang="es-VE" sz="2000" b="0" i="0" u="none" strike="noStrike" cap="none" dirty="0">
                <a:solidFill>
                  <a:schemeClr val="tx1">
                    <a:lumMod val="65000"/>
                    <a:lumOff val="35000"/>
                  </a:schemeClr>
                </a:solidFill>
                <a:latin typeface="Roboto Thin"/>
                <a:ea typeface="Roboto Thin"/>
                <a:cs typeface="Roboto Thin"/>
                <a:sym typeface="Roboto Thin"/>
              </a:rPr>
              <a:t>Información de prevención del COVID19. </a:t>
            </a:r>
            <a:endParaRPr sz="2000" b="0" i="0" u="none" strike="noStrike" cap="none" dirty="0">
              <a:solidFill>
                <a:schemeClr val="tx1">
                  <a:lumMod val="65000"/>
                  <a:lumOff val="35000"/>
                </a:schemeClr>
              </a:solidFill>
              <a:latin typeface="Roboto Thin"/>
              <a:ea typeface="Roboto Thin"/>
              <a:cs typeface="Roboto Thin"/>
              <a:sym typeface="Roboto Thin"/>
            </a:endParaRPr>
          </a:p>
          <a:p>
            <a:pPr marL="285750" marR="0" lvl="0" indent="-285750" algn="l" rtl="0">
              <a:lnSpc>
                <a:spcPct val="115000"/>
              </a:lnSpc>
              <a:spcBef>
                <a:spcPts val="0"/>
              </a:spcBef>
              <a:spcAft>
                <a:spcPts val="0"/>
              </a:spcAft>
              <a:buClr>
                <a:srgbClr val="000000"/>
              </a:buClr>
              <a:buSzPts val="2000"/>
              <a:buFont typeface="Arial"/>
              <a:buChar char="•"/>
            </a:pPr>
            <a:r>
              <a:rPr lang="es-VE" sz="2000" dirty="0">
                <a:solidFill>
                  <a:schemeClr val="tx1">
                    <a:lumMod val="65000"/>
                    <a:lumOff val="35000"/>
                  </a:schemeClr>
                </a:solidFill>
                <a:latin typeface="Roboto Thin"/>
                <a:ea typeface="Roboto Thin"/>
                <a:cs typeface="Roboto Thin"/>
                <a:sym typeface="Roboto Thin"/>
              </a:rPr>
              <a:t>Últimas noticias sobre medicamentos, procedimientos y/o curas.</a:t>
            </a:r>
            <a:endParaRPr sz="2000" dirty="0">
              <a:solidFill>
                <a:schemeClr val="tx1">
                  <a:lumMod val="65000"/>
                  <a:lumOff val="35000"/>
                </a:schemeClr>
              </a:solidFill>
              <a:latin typeface="Roboto Thin"/>
              <a:ea typeface="Roboto Thin"/>
              <a:cs typeface="Roboto Thin"/>
              <a:sym typeface="Roboto Thin"/>
            </a:endParaRPr>
          </a:p>
          <a:p>
            <a:pPr marL="285750" marR="0" lvl="0" indent="-285750" algn="l" rtl="0">
              <a:lnSpc>
                <a:spcPct val="115000"/>
              </a:lnSpc>
              <a:spcBef>
                <a:spcPts val="0"/>
              </a:spcBef>
              <a:spcAft>
                <a:spcPts val="0"/>
              </a:spcAft>
              <a:buClr>
                <a:srgbClr val="000000"/>
              </a:buClr>
              <a:buSzPts val="2000"/>
              <a:buFont typeface="Arial"/>
              <a:buChar char="•"/>
            </a:pPr>
            <a:r>
              <a:rPr lang="es-VE" sz="2000" b="0" i="0" u="none" strike="noStrike" cap="none" dirty="0">
                <a:solidFill>
                  <a:schemeClr val="tx1">
                    <a:lumMod val="65000"/>
                    <a:lumOff val="35000"/>
                  </a:schemeClr>
                </a:solidFill>
                <a:latin typeface="Roboto Thin"/>
                <a:ea typeface="Roboto Thin"/>
                <a:cs typeface="Roboto Thin"/>
                <a:sym typeface="Roboto Thin"/>
              </a:rPr>
              <a:t>Frases motivacionales que nos inspiren a arrancar cada día.</a:t>
            </a:r>
            <a:endParaRPr dirty="0">
              <a:solidFill>
                <a:schemeClr val="tx1">
                  <a:lumMod val="65000"/>
                  <a:lumOff val="35000"/>
                </a:schemeClr>
              </a:solidFill>
            </a:endParaRPr>
          </a:p>
          <a:p>
            <a:pPr marL="285750" marR="0" lvl="0" indent="-285750" algn="l" rtl="0">
              <a:lnSpc>
                <a:spcPct val="115000"/>
              </a:lnSpc>
              <a:spcBef>
                <a:spcPts val="0"/>
              </a:spcBef>
              <a:spcAft>
                <a:spcPts val="0"/>
              </a:spcAft>
              <a:buClr>
                <a:srgbClr val="000000"/>
              </a:buClr>
              <a:buSzPts val="2000"/>
              <a:buFont typeface="Arial"/>
              <a:buChar char="•"/>
            </a:pPr>
            <a:r>
              <a:rPr lang="es-VE" sz="2000" b="0" i="0" u="none" strike="noStrike" cap="none" dirty="0">
                <a:solidFill>
                  <a:schemeClr val="tx1">
                    <a:lumMod val="65000"/>
                    <a:lumOff val="35000"/>
                  </a:schemeClr>
                </a:solidFill>
                <a:latin typeface="Roboto Thin"/>
                <a:ea typeface="Roboto Thin"/>
                <a:cs typeface="Roboto Thin"/>
                <a:sym typeface="Roboto Thin"/>
              </a:rPr>
              <a:t>Establecimientos de interés para comprar comida, medicinas, entre otros con delivery.</a:t>
            </a:r>
            <a:endParaRPr dirty="0">
              <a:solidFill>
                <a:schemeClr val="tx1">
                  <a:lumMod val="65000"/>
                  <a:lumOff val="35000"/>
                </a:schemeClr>
              </a:solidFill>
            </a:endParaRPr>
          </a:p>
          <a:p>
            <a:pPr marL="285750" marR="0" lvl="0" indent="-285750" algn="l" rtl="0">
              <a:lnSpc>
                <a:spcPct val="115000"/>
              </a:lnSpc>
              <a:spcBef>
                <a:spcPts val="0"/>
              </a:spcBef>
              <a:spcAft>
                <a:spcPts val="0"/>
              </a:spcAft>
              <a:buClr>
                <a:srgbClr val="000000"/>
              </a:buClr>
              <a:buSzPts val="2000"/>
              <a:buFont typeface="Arial"/>
              <a:buChar char="•"/>
            </a:pPr>
            <a:r>
              <a:rPr lang="es-VE" sz="2000" b="0" i="0" u="none" strike="noStrike" cap="none" dirty="0">
                <a:solidFill>
                  <a:schemeClr val="tx1">
                    <a:lumMod val="65000"/>
                    <a:lumOff val="35000"/>
                  </a:schemeClr>
                </a:solidFill>
                <a:latin typeface="Roboto Thin"/>
                <a:ea typeface="Roboto Thin"/>
                <a:cs typeface="Roboto Thin"/>
                <a:sym typeface="Roboto Thin"/>
              </a:rPr>
              <a:t>Tips para trabajar remoto.</a:t>
            </a:r>
            <a:endParaRPr dirty="0">
              <a:solidFill>
                <a:schemeClr val="tx1">
                  <a:lumMod val="65000"/>
                  <a:lumOff val="35000"/>
                </a:schemeClr>
              </a:solidFill>
            </a:endParaRPr>
          </a:p>
          <a:p>
            <a:pPr marL="285750" marR="0" lvl="0" indent="-285750" algn="l" rtl="0">
              <a:lnSpc>
                <a:spcPct val="115000"/>
              </a:lnSpc>
              <a:spcBef>
                <a:spcPts val="0"/>
              </a:spcBef>
              <a:spcAft>
                <a:spcPts val="0"/>
              </a:spcAft>
              <a:buClr>
                <a:srgbClr val="000000"/>
              </a:buClr>
              <a:buSzPts val="2000"/>
              <a:buFont typeface="Arial"/>
              <a:buChar char="•"/>
            </a:pPr>
            <a:r>
              <a:rPr lang="es-VE" sz="2000" b="0" i="0" u="none" strike="noStrike" cap="none" dirty="0">
                <a:solidFill>
                  <a:schemeClr val="tx1">
                    <a:lumMod val="65000"/>
                    <a:lumOff val="35000"/>
                  </a:schemeClr>
                </a:solidFill>
                <a:latin typeface="Roboto Thin"/>
                <a:ea typeface="Roboto Thin"/>
                <a:cs typeface="Roboto Thin"/>
                <a:sym typeface="Roboto Thin"/>
              </a:rPr>
              <a:t>Actividades para distraer la mente en tiempo de cuarentena.</a:t>
            </a:r>
            <a:endParaRPr dirty="0">
              <a:solidFill>
                <a:schemeClr val="tx1">
                  <a:lumMod val="65000"/>
                  <a:lumOff val="35000"/>
                </a:schemeClr>
              </a:solidFill>
            </a:endParaRPr>
          </a:p>
          <a:p>
            <a:pPr marL="285750" marR="0" lvl="0" indent="-285750" algn="l" rtl="0">
              <a:lnSpc>
                <a:spcPct val="115000"/>
              </a:lnSpc>
              <a:spcBef>
                <a:spcPts val="0"/>
              </a:spcBef>
              <a:spcAft>
                <a:spcPts val="0"/>
              </a:spcAft>
              <a:buClr>
                <a:srgbClr val="000000"/>
              </a:buClr>
              <a:buSzPts val="2000"/>
              <a:buFont typeface="Arial"/>
              <a:buChar char="•"/>
            </a:pPr>
            <a:r>
              <a:rPr lang="es-VE" sz="2000" b="0" i="0" u="none" strike="noStrike" cap="none" dirty="0">
                <a:solidFill>
                  <a:schemeClr val="tx1">
                    <a:lumMod val="65000"/>
                    <a:lumOff val="35000"/>
                  </a:schemeClr>
                </a:solidFill>
                <a:latin typeface="Roboto Thin"/>
                <a:ea typeface="Roboto Thin"/>
                <a:cs typeface="Roboto Thin"/>
                <a:sym typeface="Roboto Thin"/>
              </a:rPr>
              <a:t>Actividades para niños para distraerlos durante la cuarentena.</a:t>
            </a:r>
            <a:endParaRPr dirty="0">
              <a:solidFill>
                <a:schemeClr val="tx1">
                  <a:lumMod val="65000"/>
                  <a:lumOff val="35000"/>
                </a:schemeClr>
              </a:solidFill>
            </a:endParaRPr>
          </a:p>
          <a:p>
            <a:pPr marL="457200" marR="0" lvl="0" indent="0" algn="l" rtl="0">
              <a:lnSpc>
                <a:spcPct val="100000"/>
              </a:lnSpc>
              <a:spcBef>
                <a:spcPts val="0"/>
              </a:spcBef>
              <a:spcAft>
                <a:spcPts val="0"/>
              </a:spcAft>
              <a:buNone/>
            </a:pPr>
            <a:endParaRPr dirty="0">
              <a:solidFill>
                <a:schemeClr val="tx1">
                  <a:lumMod val="65000"/>
                  <a:lumOff val="35000"/>
                </a:schemeClr>
              </a:solidFill>
            </a:endParaRPr>
          </a:p>
          <a:p>
            <a:pPr marL="0" marR="0" lvl="0" indent="0" algn="l" rtl="0">
              <a:lnSpc>
                <a:spcPct val="115000"/>
              </a:lnSpc>
              <a:spcBef>
                <a:spcPts val="1000"/>
              </a:spcBef>
              <a:spcAft>
                <a:spcPts val="0"/>
              </a:spcAft>
              <a:buNone/>
            </a:pPr>
            <a:endParaRPr sz="30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endParaRPr sz="1800" b="0" i="0" u="none" strike="noStrike" cap="none" dirty="0">
              <a:solidFill>
                <a:schemeClr val="tx1">
                  <a:lumMod val="65000"/>
                  <a:lumOff val="35000"/>
                </a:schemeClr>
              </a:solidFill>
              <a:highlight>
                <a:srgbClr val="FFFFFF"/>
              </a:highlight>
              <a:latin typeface="Arial"/>
              <a:ea typeface="Arial"/>
              <a:cs typeface="Arial"/>
              <a:sym typeface="Arial"/>
            </a:endParaRPr>
          </a:p>
          <a:p>
            <a:pPr marL="0" marR="0" lvl="0" indent="0" algn="l" rtl="0">
              <a:lnSpc>
                <a:spcPct val="115000"/>
              </a:lnSpc>
              <a:spcBef>
                <a:spcPts val="1000"/>
              </a:spcBef>
              <a:spcAft>
                <a:spcPts val="0"/>
              </a:spcAft>
              <a:buClr>
                <a:schemeClr val="dk1"/>
              </a:buClr>
              <a:buSzPts val="1100"/>
              <a:buFont typeface="Arial"/>
              <a:buNone/>
            </a:pPr>
            <a:r>
              <a:rPr lang="es-VE" sz="3000" b="0" i="0" u="none" strike="noStrike" cap="none" dirty="0">
                <a:solidFill>
                  <a:schemeClr val="tx1">
                    <a:lumMod val="65000"/>
                    <a:lumOff val="35000"/>
                  </a:schemeClr>
                </a:solidFill>
                <a:highlight>
                  <a:srgbClr val="FFFFFF"/>
                </a:highlight>
                <a:latin typeface="Roboto Thin"/>
                <a:ea typeface="Roboto Thin"/>
                <a:cs typeface="Roboto Thin"/>
                <a:sym typeface="Roboto Thin"/>
              </a:rPr>
              <a:t> </a:t>
            </a:r>
            <a:endParaRPr sz="3000" b="0" i="0" u="none" strike="noStrike" cap="none" dirty="0">
              <a:solidFill>
                <a:schemeClr val="tx1">
                  <a:lumMod val="65000"/>
                  <a:lumOff val="35000"/>
                </a:schemeClr>
              </a:solidFill>
              <a:latin typeface="Roboto Thin"/>
              <a:ea typeface="Roboto Thin"/>
              <a:cs typeface="Roboto Thin"/>
              <a:sym typeface="Roboto Thin"/>
            </a:endParaRPr>
          </a:p>
        </p:txBody>
      </p:sp>
      <p:pic>
        <p:nvPicPr>
          <p:cNvPr id="198" name="Google Shape;198;p24"/>
          <p:cNvPicPr preferRelativeResize="0"/>
          <p:nvPr/>
        </p:nvPicPr>
        <p:blipFill>
          <a:blip r:embed="rId3">
            <a:alphaModFix/>
          </a:blip>
          <a:stretch>
            <a:fillRect/>
          </a:stretch>
        </p:blipFill>
        <p:spPr>
          <a:xfrm>
            <a:off x="7949850" y="1430050"/>
            <a:ext cx="3997900" cy="3997900"/>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p:nvPr/>
        </p:nvSpPr>
        <p:spPr>
          <a:xfrm>
            <a:off x="693875" y="1284050"/>
            <a:ext cx="6475800"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VE" sz="3000" dirty="0">
                <a:solidFill>
                  <a:schemeClr val="tx1">
                    <a:lumMod val="65000"/>
                    <a:lumOff val="35000"/>
                  </a:schemeClr>
                </a:solidFill>
                <a:highlight>
                  <a:srgbClr val="FFFFFF"/>
                </a:highlight>
                <a:latin typeface="Roboto Thin"/>
                <a:ea typeface="Roboto Thin"/>
                <a:cs typeface="Roboto Thin"/>
                <a:sym typeface="Roboto Thin"/>
              </a:rPr>
              <a:t>Comunicate a través de notificaciones inteligentes</a:t>
            </a:r>
            <a:endParaRPr dirty="0">
              <a:solidFill>
                <a:schemeClr val="tx1">
                  <a:lumMod val="65000"/>
                  <a:lumOff val="35000"/>
                </a:schemeClr>
              </a:solidFill>
              <a:latin typeface="Roboto Thin"/>
              <a:ea typeface="Roboto Thin"/>
              <a:cs typeface="Roboto Thin"/>
              <a:sym typeface="Roboto Thin"/>
            </a:endParaRPr>
          </a:p>
          <a:p>
            <a:pPr marL="0" marR="0" lvl="0" indent="0" algn="l" rtl="0">
              <a:lnSpc>
                <a:spcPct val="150000"/>
              </a:lnSpc>
              <a:spcBef>
                <a:spcPts val="0"/>
              </a:spcBef>
              <a:spcAft>
                <a:spcPts val="0"/>
              </a:spcAft>
              <a:buNone/>
            </a:pP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342900" algn="l" rtl="0">
              <a:lnSpc>
                <a:spcPct val="150000"/>
              </a:lnSpc>
              <a:spcBef>
                <a:spcPts val="0"/>
              </a:spcBef>
              <a:spcAft>
                <a:spcPts val="0"/>
              </a:spcAft>
              <a:buSzPts val="1800"/>
              <a:buFont typeface="Roboto Thin"/>
              <a:buChar char="●"/>
            </a:pPr>
            <a:r>
              <a:rPr lang="es-VE" sz="1800" dirty="0">
                <a:solidFill>
                  <a:schemeClr val="tx1">
                    <a:lumMod val="65000"/>
                    <a:lumOff val="35000"/>
                  </a:schemeClr>
                </a:solidFill>
                <a:latin typeface="Roboto Thin"/>
                <a:ea typeface="Roboto Thin"/>
                <a:cs typeface="Roboto Thin"/>
                <a:sym typeface="Roboto Thin"/>
              </a:rPr>
              <a:t>Son c</a:t>
            </a:r>
            <a:r>
              <a:rPr lang="es-VE" sz="1800" b="0" i="0" u="none" strike="noStrike" cap="none" dirty="0">
                <a:solidFill>
                  <a:schemeClr val="tx1">
                    <a:lumMod val="65000"/>
                    <a:lumOff val="35000"/>
                  </a:schemeClr>
                </a:solidFill>
                <a:latin typeface="Roboto Thin"/>
                <a:ea typeface="Roboto Thin"/>
                <a:cs typeface="Roboto Thin"/>
                <a:sym typeface="Roboto Thin"/>
              </a:rPr>
              <a:t>onfigurables, segmentables, medibles y adaptadas al destinatario.</a:t>
            </a:r>
            <a:endParaRPr dirty="0">
              <a:solidFill>
                <a:schemeClr val="tx1">
                  <a:lumMod val="65000"/>
                  <a:lumOff val="35000"/>
                </a:schemeClr>
              </a:solidFill>
            </a:endParaRPr>
          </a:p>
          <a:p>
            <a:pPr marL="457200" marR="0" lvl="0" indent="-342900" algn="l" rtl="0">
              <a:lnSpc>
                <a:spcPct val="150000"/>
              </a:lnSpc>
              <a:spcBef>
                <a:spcPts val="0"/>
              </a:spcBef>
              <a:spcAft>
                <a:spcPts val="0"/>
              </a:spcAft>
              <a:buSzPts val="1800"/>
              <a:buFont typeface="Roboto Thin"/>
              <a:buChar char="●"/>
            </a:pPr>
            <a:r>
              <a:rPr lang="es-VE" sz="1800" dirty="0">
                <a:solidFill>
                  <a:schemeClr val="tx1">
                    <a:lumMod val="65000"/>
                    <a:lumOff val="35000"/>
                  </a:schemeClr>
                </a:solidFill>
                <a:latin typeface="Roboto Thin"/>
                <a:ea typeface="Roboto Thin"/>
                <a:cs typeface="Roboto Thin"/>
                <a:sym typeface="Roboto Thin"/>
              </a:rPr>
              <a:t>Utiliza multiples canales </a:t>
            </a:r>
            <a:r>
              <a:rPr lang="es-VE" sz="1800" b="0" i="0" u="none" strike="noStrike" cap="none" dirty="0">
                <a:solidFill>
                  <a:schemeClr val="tx1">
                    <a:lumMod val="65000"/>
                    <a:lumOff val="35000"/>
                  </a:schemeClr>
                </a:solidFill>
                <a:latin typeface="Roboto Thin"/>
                <a:ea typeface="Roboto Thin"/>
                <a:cs typeface="Roboto Thin"/>
                <a:sym typeface="Roboto Thin"/>
              </a:rPr>
              <a:t> para llegarle a la mayor parte de </a:t>
            </a:r>
            <a:r>
              <a:rPr lang="es-VE" sz="1800" dirty="0">
                <a:solidFill>
                  <a:schemeClr val="tx1">
                    <a:lumMod val="65000"/>
                    <a:lumOff val="35000"/>
                  </a:schemeClr>
                </a:solidFill>
                <a:latin typeface="Roboto Thin"/>
                <a:ea typeface="Roboto Thin"/>
                <a:cs typeface="Roboto Thin"/>
                <a:sym typeface="Roboto Thin"/>
              </a:rPr>
              <a:t>la lista de empleados.</a:t>
            </a:r>
            <a:endParaRPr dirty="0">
              <a:solidFill>
                <a:schemeClr val="tx1">
                  <a:lumMod val="65000"/>
                  <a:lumOff val="35000"/>
                </a:schemeClr>
              </a:solidFill>
            </a:endParaRPr>
          </a:p>
          <a:p>
            <a:pPr marL="457200" marR="0" lvl="0" indent="-342900" algn="l" rtl="0">
              <a:lnSpc>
                <a:spcPct val="150000"/>
              </a:lnSpc>
              <a:spcBef>
                <a:spcPts val="0"/>
              </a:spcBef>
              <a:spcAft>
                <a:spcPts val="0"/>
              </a:spcAft>
              <a:buSzPts val="1800"/>
              <a:buFont typeface="Roboto Thin"/>
              <a:buChar char="●"/>
            </a:pPr>
            <a:r>
              <a:rPr lang="es-VE" sz="1800" b="0" i="0" u="none" strike="noStrike" cap="none" dirty="0">
                <a:solidFill>
                  <a:schemeClr val="tx1">
                    <a:lumMod val="65000"/>
                    <a:lumOff val="35000"/>
                  </a:schemeClr>
                </a:solidFill>
                <a:latin typeface="Roboto Thin"/>
                <a:ea typeface="Roboto Thin"/>
                <a:cs typeface="Roboto Thin"/>
                <a:sym typeface="Roboto Thin"/>
              </a:rPr>
              <a:t>Automatiza </a:t>
            </a:r>
            <a:r>
              <a:rPr lang="es-VE" sz="1800" dirty="0">
                <a:solidFill>
                  <a:schemeClr val="tx1">
                    <a:lumMod val="65000"/>
                    <a:lumOff val="35000"/>
                  </a:schemeClr>
                </a:solidFill>
                <a:latin typeface="Roboto Thin"/>
                <a:ea typeface="Roboto Thin"/>
                <a:cs typeface="Roboto Thin"/>
                <a:sym typeface="Roboto Thin"/>
              </a:rPr>
              <a:t>campañas, que permitan</a:t>
            </a:r>
            <a:r>
              <a:rPr lang="es-VE" sz="1800" b="0" i="0" u="none" strike="noStrike" cap="none" dirty="0">
                <a:solidFill>
                  <a:schemeClr val="tx1">
                    <a:lumMod val="65000"/>
                    <a:lumOff val="35000"/>
                  </a:schemeClr>
                </a:solidFill>
                <a:latin typeface="Roboto Thin"/>
                <a:ea typeface="Roboto Thin"/>
                <a:cs typeface="Roboto Thin"/>
                <a:sym typeface="Roboto Thin"/>
              </a:rPr>
              <a:t> ganar </a:t>
            </a:r>
            <a:r>
              <a:rPr lang="es-VE" sz="1800" dirty="0">
                <a:solidFill>
                  <a:schemeClr val="tx1">
                    <a:lumMod val="65000"/>
                    <a:lumOff val="35000"/>
                  </a:schemeClr>
                </a:solidFill>
                <a:latin typeface="Roboto Thin"/>
                <a:ea typeface="Roboto Thin"/>
                <a:cs typeface="Roboto Thin"/>
                <a:sym typeface="Roboto Thin"/>
              </a:rPr>
              <a:t>más</a:t>
            </a:r>
            <a:r>
              <a:rPr lang="es-VE" sz="1800" b="0" i="0" u="none" strike="noStrike" cap="none" dirty="0">
                <a:solidFill>
                  <a:schemeClr val="tx1">
                    <a:lumMod val="65000"/>
                    <a:lumOff val="35000"/>
                  </a:schemeClr>
                </a:solidFill>
                <a:latin typeface="Roboto Thin"/>
                <a:ea typeface="Roboto Thin"/>
                <a:cs typeface="Roboto Thin"/>
                <a:sym typeface="Roboto Thin"/>
              </a:rPr>
              <a:t> tiempo en la </a:t>
            </a:r>
            <a:r>
              <a:rPr lang="es-VE" sz="1800" dirty="0">
                <a:solidFill>
                  <a:schemeClr val="tx1">
                    <a:lumMod val="65000"/>
                    <a:lumOff val="35000"/>
                  </a:schemeClr>
                </a:solidFill>
                <a:latin typeface="Roboto Thin"/>
                <a:ea typeface="Roboto Thin"/>
                <a:cs typeface="Roboto Thin"/>
                <a:sym typeface="Roboto Thin"/>
              </a:rPr>
              <a:t>ejecución</a:t>
            </a:r>
            <a:r>
              <a:rPr lang="es-VE" sz="1800" b="0" i="0" u="none" strike="noStrike" cap="none" dirty="0">
                <a:solidFill>
                  <a:schemeClr val="tx1">
                    <a:lumMod val="65000"/>
                    <a:lumOff val="35000"/>
                  </a:schemeClr>
                </a:solidFill>
                <a:latin typeface="Roboto Thin"/>
                <a:ea typeface="Roboto Thin"/>
                <a:cs typeface="Roboto Thin"/>
                <a:sym typeface="Roboto Thin"/>
              </a:rPr>
              <a:t> de otras actividades . </a:t>
            </a:r>
            <a:endParaRPr sz="1800" b="0" i="0" u="none" strike="noStrike" cap="none" dirty="0">
              <a:solidFill>
                <a:schemeClr val="tx1">
                  <a:lumMod val="65000"/>
                  <a:lumOff val="35000"/>
                </a:schemeClr>
              </a:solidFill>
              <a:latin typeface="Roboto Thin"/>
              <a:ea typeface="Roboto Thin"/>
              <a:cs typeface="Roboto Thin"/>
              <a:sym typeface="Roboto Thin"/>
            </a:endParaRPr>
          </a:p>
          <a:p>
            <a:pPr marL="0" marR="0" lvl="0" indent="0" algn="l" rtl="0">
              <a:lnSpc>
                <a:spcPct val="150000"/>
              </a:lnSpc>
              <a:spcBef>
                <a:spcPts val="0"/>
              </a:spcBef>
              <a:spcAft>
                <a:spcPts val="0"/>
              </a:spcAft>
              <a:buNone/>
            </a:pPr>
            <a:endParaRPr dirty="0">
              <a:solidFill>
                <a:schemeClr val="tx1">
                  <a:lumMod val="65000"/>
                  <a:lumOff val="35000"/>
                </a:schemeClr>
              </a:solidFill>
            </a:endParaRPr>
          </a:p>
        </p:txBody>
      </p:sp>
      <p:sp>
        <p:nvSpPr>
          <p:cNvPr id="205" name="Google Shape;205;p25"/>
          <p:cNvSpPr/>
          <p:nvPr/>
        </p:nvSpPr>
        <p:spPr>
          <a:xfrm>
            <a:off x="8034000" y="1712475"/>
            <a:ext cx="3647400" cy="3647400"/>
          </a:xfrm>
          <a:prstGeom prst="ellipse">
            <a:avLst/>
          </a:pr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6" name="Google Shape;206;p25"/>
          <p:cNvPicPr preferRelativeResize="0"/>
          <p:nvPr/>
        </p:nvPicPr>
        <p:blipFill>
          <a:blip r:embed="rId3">
            <a:alphaModFix/>
          </a:blip>
          <a:stretch>
            <a:fillRect/>
          </a:stretch>
        </p:blipFill>
        <p:spPr>
          <a:xfrm>
            <a:off x="7434288" y="2028652"/>
            <a:ext cx="4846825" cy="3015043"/>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p:nvPr/>
        </p:nvSpPr>
        <p:spPr>
          <a:xfrm>
            <a:off x="8034000" y="1712475"/>
            <a:ext cx="3647400" cy="3647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6"/>
          <p:cNvSpPr/>
          <p:nvPr/>
        </p:nvSpPr>
        <p:spPr>
          <a:xfrm>
            <a:off x="1058517" y="2323087"/>
            <a:ext cx="6005671" cy="153329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s-VE" sz="3600" dirty="0">
                <a:solidFill>
                  <a:schemeClr val="tx1">
                    <a:lumMod val="65000"/>
                    <a:lumOff val="35000"/>
                  </a:schemeClr>
                </a:solidFill>
                <a:latin typeface="Roboto Thin"/>
                <a:ea typeface="Roboto Thin"/>
                <a:cs typeface="Roboto Thin"/>
                <a:sym typeface="Roboto Thin"/>
              </a:rPr>
              <a:t>Usa los canales que ya tienes a tu disposición con DANAConnect!</a:t>
            </a:r>
            <a:endParaRPr sz="4000" b="0" i="0" u="none" strike="noStrike" cap="none" dirty="0">
              <a:solidFill>
                <a:schemeClr val="tx1">
                  <a:lumMod val="65000"/>
                  <a:lumOff val="35000"/>
                </a:schemeClr>
              </a:solidFill>
              <a:latin typeface="Roboto Thin"/>
              <a:ea typeface="Roboto Thin"/>
              <a:cs typeface="Roboto Thin"/>
              <a:sym typeface="Roboto Thin"/>
            </a:endParaRPr>
          </a:p>
        </p:txBody>
      </p:sp>
      <p:pic>
        <p:nvPicPr>
          <p:cNvPr id="213" name="Google Shape;213;p26"/>
          <p:cNvPicPr preferRelativeResize="0"/>
          <p:nvPr/>
        </p:nvPicPr>
        <p:blipFill>
          <a:blip r:embed="rId3">
            <a:alphaModFix/>
          </a:blip>
          <a:stretch>
            <a:fillRect/>
          </a:stretch>
        </p:blipFill>
        <p:spPr>
          <a:xfrm>
            <a:off x="8034000" y="901760"/>
            <a:ext cx="3647400" cy="4901226"/>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p:nvPr/>
        </p:nvSpPr>
        <p:spPr>
          <a:xfrm>
            <a:off x="1257300" y="2541750"/>
            <a:ext cx="9924000" cy="14923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VE" sz="3600" b="0" i="0" u="none" strike="noStrike" cap="none" dirty="0">
                <a:solidFill>
                  <a:schemeClr val="tx1">
                    <a:lumMod val="65000"/>
                    <a:lumOff val="35000"/>
                  </a:schemeClr>
                </a:solidFill>
                <a:latin typeface="Roboto Thin"/>
                <a:ea typeface="Roboto Thin"/>
                <a:cs typeface="Roboto Thin"/>
                <a:sym typeface="Roboto Thin"/>
              </a:rPr>
              <a:t>Y</a:t>
            </a:r>
            <a:r>
              <a:rPr lang="es-VE" sz="4000" b="0" i="0" u="none" strike="noStrike" cap="none" dirty="0">
                <a:solidFill>
                  <a:schemeClr val="tx1">
                    <a:lumMod val="65000"/>
                    <a:lumOff val="35000"/>
                  </a:schemeClr>
                </a:solidFill>
                <a:latin typeface="Roboto Thin"/>
                <a:ea typeface="Roboto Thin"/>
                <a:cs typeface="Roboto Thin"/>
                <a:sym typeface="Roboto Thin"/>
              </a:rPr>
              <a:t> recuerda que… un trabajador informado es </a:t>
            </a:r>
            <a:r>
              <a:rPr lang="es-VE" sz="4000" dirty="0">
                <a:solidFill>
                  <a:schemeClr val="tx1">
                    <a:lumMod val="65000"/>
                    <a:lumOff val="35000"/>
                  </a:schemeClr>
                </a:solidFill>
                <a:latin typeface="Roboto Thin"/>
                <a:ea typeface="Roboto Thin"/>
                <a:cs typeface="Roboto Thin"/>
                <a:sym typeface="Roboto Thin"/>
              </a:rPr>
              <a:t>más</a:t>
            </a:r>
            <a:r>
              <a:rPr lang="es-VE" sz="4000" b="0" i="0" u="none" strike="noStrike" cap="none" dirty="0">
                <a:solidFill>
                  <a:schemeClr val="tx1">
                    <a:lumMod val="65000"/>
                    <a:lumOff val="35000"/>
                  </a:schemeClr>
                </a:solidFill>
                <a:latin typeface="Roboto Thin"/>
                <a:ea typeface="Roboto Thin"/>
                <a:cs typeface="Roboto Thin"/>
                <a:sym typeface="Roboto Thin"/>
              </a:rPr>
              <a:t> ef</a:t>
            </a:r>
            <a:r>
              <a:rPr lang="es-VE" sz="4000" dirty="0">
                <a:solidFill>
                  <a:schemeClr val="tx1">
                    <a:lumMod val="65000"/>
                    <a:lumOff val="35000"/>
                  </a:schemeClr>
                </a:solidFill>
                <a:latin typeface="Roboto Thin"/>
                <a:ea typeface="Roboto Thin"/>
                <a:cs typeface="Roboto Thin"/>
                <a:sym typeface="Roboto Thin"/>
              </a:rPr>
              <a:t>iciente, productivo y con mayor sentido de pertenencia hacia la empresa</a:t>
            </a:r>
            <a:endParaRPr sz="4000" b="0" i="0" u="none" strike="noStrike" cap="none" dirty="0">
              <a:solidFill>
                <a:schemeClr val="tx1">
                  <a:lumMod val="65000"/>
                  <a:lumOff val="35000"/>
                </a:schemeClr>
              </a:solidFill>
              <a:latin typeface="Roboto Thin"/>
              <a:ea typeface="Roboto Thin"/>
              <a:cs typeface="Roboto Thin"/>
              <a:sym typeface="Roboto Thin"/>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p:nvPr/>
        </p:nvSpPr>
        <p:spPr>
          <a:xfrm>
            <a:off x="682500" y="937925"/>
            <a:ext cx="7133400" cy="477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VE" sz="3000" dirty="0">
                <a:solidFill>
                  <a:schemeClr val="tx1">
                    <a:lumMod val="65000"/>
                    <a:lumOff val="35000"/>
                  </a:schemeClr>
                </a:solidFill>
              </a:rPr>
              <a:t>Recomendaciones en casos de emergencias generalizadas según nuestra experiencia</a:t>
            </a:r>
            <a:endParaRPr dirty="0">
              <a:solidFill>
                <a:schemeClr val="tx1">
                  <a:lumMod val="65000"/>
                  <a:lumOff val="35000"/>
                </a:schemeClr>
              </a:solidFill>
            </a:endParaRPr>
          </a:p>
          <a:p>
            <a:pPr marL="0" marR="0" lvl="0" indent="0" algn="l" rtl="0">
              <a:lnSpc>
                <a:spcPct val="100000"/>
              </a:lnSpc>
              <a:spcBef>
                <a:spcPts val="0"/>
              </a:spcBef>
              <a:spcAft>
                <a:spcPts val="0"/>
              </a:spcAft>
              <a:buNone/>
            </a:pP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lvl="0" indent="-342900" algn="l" rtl="0">
              <a:lnSpc>
                <a:spcPct val="150000"/>
              </a:lnSpc>
              <a:spcBef>
                <a:spcPts val="0"/>
              </a:spcBef>
              <a:spcAft>
                <a:spcPts val="0"/>
              </a:spcAft>
              <a:buSzPts val="1800"/>
              <a:buFont typeface="Roboto Thin"/>
              <a:buAutoNum type="arabicPeriod"/>
            </a:pPr>
            <a:r>
              <a:rPr lang="es-VE" sz="1800" dirty="0">
                <a:solidFill>
                  <a:schemeClr val="tx1">
                    <a:lumMod val="65000"/>
                    <a:lumOff val="35000"/>
                  </a:schemeClr>
                </a:solidFill>
                <a:latin typeface="Roboto Thin"/>
                <a:ea typeface="Roboto Thin"/>
                <a:cs typeface="Roboto Thin"/>
                <a:sym typeface="Roboto Thin"/>
              </a:rPr>
              <a:t>Prestar especial atención a la seguridad de la información.</a:t>
            </a:r>
            <a:endParaRPr sz="1800" dirty="0">
              <a:solidFill>
                <a:schemeClr val="tx1">
                  <a:lumMod val="65000"/>
                  <a:lumOff val="35000"/>
                </a:schemeClr>
              </a:solidFill>
              <a:latin typeface="Roboto Thin"/>
              <a:ea typeface="Roboto Thin"/>
              <a:cs typeface="Roboto Thin"/>
              <a:sym typeface="Roboto Thin"/>
            </a:endParaRPr>
          </a:p>
          <a:p>
            <a:pPr marL="457200" lvl="0" indent="-342900" algn="l" rtl="0">
              <a:lnSpc>
                <a:spcPct val="150000"/>
              </a:lnSpc>
              <a:spcBef>
                <a:spcPts val="0"/>
              </a:spcBef>
              <a:spcAft>
                <a:spcPts val="0"/>
              </a:spcAft>
              <a:buSzPts val="1800"/>
              <a:buFont typeface="Roboto Thin"/>
              <a:buAutoNum type="arabicPeriod"/>
            </a:pPr>
            <a:r>
              <a:rPr lang="es-VE" sz="1800" dirty="0">
                <a:solidFill>
                  <a:schemeClr val="tx1">
                    <a:lumMod val="65000"/>
                    <a:lumOff val="35000"/>
                  </a:schemeClr>
                </a:solidFill>
                <a:latin typeface="Roboto Thin"/>
                <a:ea typeface="Roboto Thin"/>
                <a:cs typeface="Roboto Thin"/>
                <a:sym typeface="Roboto Thin"/>
              </a:rPr>
              <a:t>Usar el SMS como canal principal de emergencia.</a:t>
            </a:r>
            <a:endParaRPr sz="1800" dirty="0">
              <a:solidFill>
                <a:schemeClr val="tx1">
                  <a:lumMod val="65000"/>
                  <a:lumOff val="35000"/>
                </a:schemeClr>
              </a:solidFill>
              <a:latin typeface="Roboto Thin"/>
              <a:ea typeface="Roboto Thin"/>
              <a:cs typeface="Roboto Thin"/>
              <a:sym typeface="Roboto Thin"/>
            </a:endParaRPr>
          </a:p>
          <a:p>
            <a:pPr marL="457200" lvl="0" indent="-342900" algn="l" rtl="0">
              <a:lnSpc>
                <a:spcPct val="150000"/>
              </a:lnSpc>
              <a:spcBef>
                <a:spcPts val="0"/>
              </a:spcBef>
              <a:spcAft>
                <a:spcPts val="0"/>
              </a:spcAft>
              <a:buSzPts val="1800"/>
              <a:buFont typeface="Roboto Thin"/>
              <a:buAutoNum type="arabicPeriod"/>
            </a:pPr>
            <a:r>
              <a:rPr lang="es-VE" sz="1800" dirty="0">
                <a:solidFill>
                  <a:schemeClr val="tx1">
                    <a:lumMod val="65000"/>
                    <a:lumOff val="35000"/>
                  </a:schemeClr>
                </a:solidFill>
                <a:latin typeface="Roboto Thin"/>
                <a:ea typeface="Roboto Thin"/>
                <a:cs typeface="Roboto Thin"/>
                <a:sym typeface="Roboto Thin"/>
              </a:rPr>
              <a:t>Crear circuitos con anillos de comunicación con todos sus trabajadores.</a:t>
            </a:r>
            <a:endParaRPr sz="1800" dirty="0">
              <a:solidFill>
                <a:schemeClr val="tx1">
                  <a:lumMod val="65000"/>
                  <a:lumOff val="35000"/>
                </a:schemeClr>
              </a:solidFill>
              <a:latin typeface="Roboto Thin"/>
              <a:ea typeface="Roboto Thin"/>
              <a:cs typeface="Roboto Thin"/>
              <a:sym typeface="Roboto Thin"/>
            </a:endParaRPr>
          </a:p>
          <a:p>
            <a:pPr marL="457200" lvl="0" indent="-342900" algn="l" rtl="0">
              <a:lnSpc>
                <a:spcPct val="150000"/>
              </a:lnSpc>
              <a:spcBef>
                <a:spcPts val="0"/>
              </a:spcBef>
              <a:spcAft>
                <a:spcPts val="0"/>
              </a:spcAft>
              <a:buSzPts val="1800"/>
              <a:buFont typeface="Roboto Thin"/>
              <a:buAutoNum type="arabicPeriod"/>
            </a:pPr>
            <a:r>
              <a:rPr lang="es-VE" sz="1800" dirty="0">
                <a:solidFill>
                  <a:schemeClr val="tx1">
                    <a:lumMod val="65000"/>
                    <a:lumOff val="35000"/>
                  </a:schemeClr>
                </a:solidFill>
                <a:latin typeface="Roboto Thin"/>
                <a:ea typeface="Roboto Thin"/>
                <a:cs typeface="Roboto Thin"/>
                <a:sym typeface="Roboto Thin"/>
              </a:rPr>
              <a:t>Consideren que los trabajadores necesitan abastecerse.</a:t>
            </a:r>
            <a:endParaRPr sz="1800" dirty="0">
              <a:solidFill>
                <a:schemeClr val="tx1">
                  <a:lumMod val="65000"/>
                  <a:lumOff val="35000"/>
                </a:schemeClr>
              </a:solidFill>
              <a:latin typeface="Roboto Thin"/>
              <a:ea typeface="Roboto Thin"/>
              <a:cs typeface="Roboto Thin"/>
              <a:sym typeface="Roboto Thin"/>
            </a:endParaRPr>
          </a:p>
          <a:p>
            <a:pPr marL="457200" lvl="0" indent="-342900" algn="l" rtl="0">
              <a:lnSpc>
                <a:spcPct val="150000"/>
              </a:lnSpc>
              <a:spcBef>
                <a:spcPts val="0"/>
              </a:spcBef>
              <a:spcAft>
                <a:spcPts val="0"/>
              </a:spcAft>
              <a:buSzPts val="1800"/>
              <a:buFont typeface="Roboto Thin"/>
              <a:buAutoNum type="arabicPeriod"/>
            </a:pPr>
            <a:r>
              <a:rPr lang="es-VE" sz="1800" dirty="0">
                <a:solidFill>
                  <a:schemeClr val="tx1">
                    <a:lumMod val="65000"/>
                    <a:lumOff val="35000"/>
                  </a:schemeClr>
                </a:solidFill>
                <a:latin typeface="Roboto Thin"/>
                <a:ea typeface="Roboto Thin"/>
                <a:cs typeface="Roboto Thin"/>
                <a:sym typeface="Roboto Thin"/>
              </a:rPr>
              <a:t>Dotar al equipo con power bands para móviles y fuentes de power para laptops.</a:t>
            </a:r>
            <a:endParaRPr dirty="0">
              <a:solidFill>
                <a:schemeClr val="tx1">
                  <a:lumMod val="65000"/>
                  <a:lumOff val="35000"/>
                </a:schemeClr>
              </a:solidFill>
            </a:endParaRPr>
          </a:p>
        </p:txBody>
      </p:sp>
      <p:pic>
        <p:nvPicPr>
          <p:cNvPr id="225" name="Google Shape;225;p28"/>
          <p:cNvPicPr preferRelativeResize="0"/>
          <p:nvPr/>
        </p:nvPicPr>
        <p:blipFill>
          <a:blip r:embed="rId3">
            <a:alphaModFix/>
          </a:blip>
          <a:stretch>
            <a:fillRect/>
          </a:stretch>
        </p:blipFill>
        <p:spPr>
          <a:xfrm>
            <a:off x="7949175" y="1885925"/>
            <a:ext cx="3772925" cy="3574350"/>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p:nvPr/>
        </p:nvSpPr>
        <p:spPr>
          <a:xfrm>
            <a:off x="8034000" y="1712475"/>
            <a:ext cx="3647400" cy="3647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9"/>
          <p:cNvSpPr/>
          <p:nvPr/>
        </p:nvSpPr>
        <p:spPr>
          <a:xfrm>
            <a:off x="573750" y="475775"/>
            <a:ext cx="6744000" cy="5499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None/>
            </a:pPr>
            <a:r>
              <a:rPr lang="es-VE" sz="3600" dirty="0">
                <a:solidFill>
                  <a:schemeClr val="tx1">
                    <a:lumMod val="65000"/>
                    <a:lumOff val="35000"/>
                  </a:schemeClr>
                </a:solidFill>
                <a:latin typeface="Roboto Thin"/>
                <a:ea typeface="Roboto Thin"/>
                <a:cs typeface="Roboto Thin"/>
                <a:sym typeface="Roboto Thin"/>
              </a:rPr>
              <a:t>¿Por qué usar el SMS en situaciones como la actual?</a:t>
            </a:r>
            <a:r>
              <a:rPr lang="es-VE" sz="3600" i="0" u="none" strike="noStrike" cap="none" dirty="0">
                <a:solidFill>
                  <a:schemeClr val="tx1">
                    <a:lumMod val="65000"/>
                    <a:lumOff val="35000"/>
                  </a:schemeClr>
                </a:solidFill>
                <a:latin typeface="Roboto Thin"/>
                <a:ea typeface="Roboto Thin"/>
                <a:cs typeface="Roboto Thin"/>
                <a:sym typeface="Roboto Thin"/>
              </a:rPr>
              <a:t> </a:t>
            </a:r>
            <a:endParaRPr sz="3600" i="0" u="none" strike="noStrike" cap="none" dirty="0">
              <a:solidFill>
                <a:schemeClr val="tx1">
                  <a:lumMod val="65000"/>
                  <a:lumOff val="35000"/>
                </a:schemeClr>
              </a:solidFill>
              <a:latin typeface="Roboto Thin"/>
              <a:ea typeface="Roboto Thin"/>
              <a:cs typeface="Roboto Thin"/>
              <a:sym typeface="Roboto Thin"/>
            </a:endParaRPr>
          </a:p>
          <a:p>
            <a:pPr marL="0" marR="0" lvl="0" indent="0" algn="l" rtl="0">
              <a:lnSpc>
                <a:spcPct val="115000"/>
              </a:lnSpc>
              <a:spcBef>
                <a:spcPts val="1000"/>
              </a:spcBef>
              <a:spcAft>
                <a:spcPts val="0"/>
              </a:spcAft>
              <a:buNone/>
            </a:pPr>
            <a:endParaRPr sz="3000" dirty="0">
              <a:solidFill>
                <a:schemeClr val="tx1">
                  <a:lumMod val="65000"/>
                  <a:lumOff val="35000"/>
                </a:schemeClr>
              </a:solidFill>
              <a:latin typeface="Roboto Thin"/>
              <a:ea typeface="Roboto Thin"/>
              <a:cs typeface="Roboto Thin"/>
              <a:sym typeface="Roboto Thin"/>
            </a:endParaRPr>
          </a:p>
          <a:p>
            <a:pPr marL="457200" marR="0" lvl="0" indent="-342900" algn="l" rtl="0">
              <a:lnSpc>
                <a:spcPct val="115000"/>
              </a:lnSpc>
              <a:spcBef>
                <a:spcPts val="0"/>
              </a:spcBef>
              <a:spcAft>
                <a:spcPts val="0"/>
              </a:spcAft>
              <a:buSzPts val="1800"/>
              <a:buFont typeface="Roboto Thin"/>
              <a:buChar char="●"/>
            </a:pPr>
            <a:r>
              <a:rPr lang="es-VE" sz="1800" dirty="0">
                <a:solidFill>
                  <a:schemeClr val="tx1">
                    <a:lumMod val="65000"/>
                    <a:lumOff val="35000"/>
                  </a:schemeClr>
                </a:solidFill>
                <a:latin typeface="Roboto Thin"/>
                <a:ea typeface="Roboto Thin"/>
                <a:cs typeface="Roboto Thin"/>
                <a:sym typeface="Roboto Thin"/>
              </a:rPr>
              <a:t>Es directo y llega a cualquier teléfono celular.</a:t>
            </a:r>
            <a:endParaRPr sz="1800" dirty="0">
              <a:solidFill>
                <a:schemeClr val="tx1">
                  <a:lumMod val="65000"/>
                  <a:lumOff val="35000"/>
                </a:schemeClr>
              </a:solidFill>
              <a:latin typeface="Roboto Thin"/>
              <a:ea typeface="Roboto Thin"/>
              <a:cs typeface="Roboto Thin"/>
              <a:sym typeface="Roboto Thin"/>
            </a:endParaRPr>
          </a:p>
          <a:p>
            <a:pPr marL="457200" marR="0" lvl="0" indent="-342900" algn="l" rtl="0">
              <a:lnSpc>
                <a:spcPct val="115000"/>
              </a:lnSpc>
              <a:spcBef>
                <a:spcPts val="0"/>
              </a:spcBef>
              <a:spcAft>
                <a:spcPts val="0"/>
              </a:spcAft>
              <a:buSzPts val="1800"/>
              <a:buFont typeface="Roboto Thin"/>
              <a:buChar char="●"/>
            </a:pPr>
            <a:r>
              <a:rPr lang="es-VE" sz="1800" dirty="0">
                <a:solidFill>
                  <a:schemeClr val="tx1">
                    <a:lumMod val="65000"/>
                    <a:lumOff val="35000"/>
                  </a:schemeClr>
                </a:solidFill>
                <a:latin typeface="Roboto Thin"/>
                <a:ea typeface="Roboto Thin"/>
                <a:cs typeface="Roboto Thin"/>
                <a:sym typeface="Roboto Thin"/>
              </a:rPr>
              <a:t>Es leído en casi por un 98% de los contactos a los 3 minutos siguientes al envío.</a:t>
            </a:r>
            <a:endParaRPr sz="1800" dirty="0">
              <a:solidFill>
                <a:schemeClr val="tx1">
                  <a:lumMod val="65000"/>
                  <a:lumOff val="35000"/>
                </a:schemeClr>
              </a:solidFill>
              <a:latin typeface="Roboto Thin"/>
              <a:ea typeface="Roboto Thin"/>
              <a:cs typeface="Roboto Thin"/>
              <a:sym typeface="Roboto Thin"/>
            </a:endParaRPr>
          </a:p>
          <a:p>
            <a:pPr marL="457200" marR="0" lvl="0" indent="-342900" algn="l" rtl="0">
              <a:lnSpc>
                <a:spcPct val="115000"/>
              </a:lnSpc>
              <a:spcBef>
                <a:spcPts val="0"/>
              </a:spcBef>
              <a:spcAft>
                <a:spcPts val="0"/>
              </a:spcAft>
              <a:buSzPts val="1800"/>
              <a:buFont typeface="Roboto Thin"/>
              <a:buChar char="●"/>
            </a:pPr>
            <a:r>
              <a:rPr lang="es-VE" sz="1800" dirty="0">
                <a:solidFill>
                  <a:schemeClr val="tx1">
                    <a:lumMod val="65000"/>
                    <a:lumOff val="35000"/>
                  </a:schemeClr>
                </a:solidFill>
                <a:latin typeface="Roboto Thin"/>
                <a:ea typeface="Roboto Thin"/>
                <a:cs typeface="Roboto Thin"/>
                <a:sym typeface="Roboto Thin"/>
              </a:rPr>
              <a:t>Puedes proporciona más información a través de un SMS Enriquecido.</a:t>
            </a:r>
            <a:endParaRPr sz="1800" dirty="0">
              <a:solidFill>
                <a:schemeClr val="tx1">
                  <a:lumMod val="65000"/>
                  <a:lumOff val="35000"/>
                </a:schemeClr>
              </a:solidFill>
              <a:latin typeface="Roboto Thin"/>
              <a:ea typeface="Roboto Thin"/>
              <a:cs typeface="Roboto Thin"/>
              <a:sym typeface="Roboto Thin"/>
            </a:endParaRPr>
          </a:p>
          <a:p>
            <a:pPr marL="457200" marR="0" lvl="0" indent="-342900" algn="l" rtl="0">
              <a:lnSpc>
                <a:spcPct val="115000"/>
              </a:lnSpc>
              <a:spcBef>
                <a:spcPts val="0"/>
              </a:spcBef>
              <a:spcAft>
                <a:spcPts val="0"/>
              </a:spcAft>
              <a:buSzPts val="1800"/>
              <a:buFont typeface="Roboto Thin"/>
              <a:buChar char="●"/>
            </a:pPr>
            <a:r>
              <a:rPr lang="es-VE" sz="1800" dirty="0">
                <a:solidFill>
                  <a:schemeClr val="tx1">
                    <a:lumMod val="65000"/>
                    <a:lumOff val="35000"/>
                  </a:schemeClr>
                </a:solidFill>
                <a:latin typeface="Roboto Thin"/>
                <a:ea typeface="Roboto Thin"/>
                <a:cs typeface="Roboto Thin"/>
                <a:sym typeface="Roboto Thin"/>
              </a:rPr>
              <a:t>Apoya otros canales como el email.</a:t>
            </a:r>
            <a:endParaRPr sz="1800" dirty="0">
              <a:solidFill>
                <a:schemeClr val="tx1">
                  <a:lumMod val="65000"/>
                  <a:lumOff val="35000"/>
                </a:schemeClr>
              </a:solidFill>
              <a:latin typeface="Roboto Thin"/>
              <a:ea typeface="Roboto Thin"/>
              <a:cs typeface="Roboto Thin"/>
              <a:sym typeface="Roboto Thin"/>
            </a:endParaRPr>
          </a:p>
          <a:p>
            <a:pPr marL="457200" marR="0" lvl="0" indent="-342900" algn="l" rtl="0">
              <a:lnSpc>
                <a:spcPct val="115000"/>
              </a:lnSpc>
              <a:spcBef>
                <a:spcPts val="0"/>
              </a:spcBef>
              <a:spcAft>
                <a:spcPts val="0"/>
              </a:spcAft>
              <a:buSzPts val="1800"/>
              <a:buFont typeface="Roboto Thin"/>
              <a:buChar char="●"/>
            </a:pPr>
            <a:r>
              <a:rPr lang="es-VE" sz="1800" dirty="0">
                <a:solidFill>
                  <a:schemeClr val="tx1">
                    <a:lumMod val="65000"/>
                    <a:lumOff val="35000"/>
                  </a:schemeClr>
                </a:solidFill>
                <a:latin typeface="Roboto Thin"/>
                <a:ea typeface="Roboto Thin"/>
                <a:cs typeface="Roboto Thin"/>
                <a:sym typeface="Roboto Thin"/>
              </a:rPr>
              <a:t>Realiza una comunicación directa con el contacto.</a:t>
            </a:r>
            <a:endParaRPr sz="1800" dirty="0">
              <a:solidFill>
                <a:schemeClr val="tx1">
                  <a:lumMod val="65000"/>
                  <a:lumOff val="35000"/>
                </a:schemeClr>
              </a:solidFill>
              <a:latin typeface="Roboto Thin"/>
              <a:ea typeface="Roboto Thin"/>
              <a:cs typeface="Roboto Thin"/>
              <a:sym typeface="Roboto Thin"/>
            </a:endParaRPr>
          </a:p>
          <a:p>
            <a:pPr marL="457200" marR="0" lvl="0" indent="-342900" algn="l" rtl="0">
              <a:lnSpc>
                <a:spcPct val="115000"/>
              </a:lnSpc>
              <a:spcBef>
                <a:spcPts val="0"/>
              </a:spcBef>
              <a:spcAft>
                <a:spcPts val="0"/>
              </a:spcAft>
              <a:buSzPts val="1800"/>
              <a:buFont typeface="Roboto Thin"/>
              <a:buChar char="●"/>
            </a:pPr>
            <a:r>
              <a:rPr lang="es-VE" sz="1800" dirty="0">
                <a:solidFill>
                  <a:schemeClr val="tx1">
                    <a:lumMod val="65000"/>
                    <a:lumOff val="35000"/>
                  </a:schemeClr>
                </a:solidFill>
                <a:latin typeface="Roboto Thin"/>
                <a:ea typeface="Roboto Thin"/>
                <a:cs typeface="Roboto Thin"/>
                <a:sym typeface="Roboto Thin"/>
              </a:rPr>
              <a:t>Lo puedes utilizar para enviar alertas, recordatorios, notificaciones especiales, etc</a:t>
            </a:r>
            <a:r>
              <a:rPr lang="es-VE" sz="2000" dirty="0">
                <a:solidFill>
                  <a:schemeClr val="tx1">
                    <a:lumMod val="65000"/>
                    <a:lumOff val="35000"/>
                  </a:schemeClr>
                </a:solidFill>
              </a:rPr>
              <a:t>.</a:t>
            </a:r>
            <a:endParaRPr sz="2000" dirty="0">
              <a:solidFill>
                <a:schemeClr val="tx1">
                  <a:lumMod val="65000"/>
                  <a:lumOff val="35000"/>
                </a:schemeClr>
              </a:solidFill>
            </a:endParaRPr>
          </a:p>
          <a:p>
            <a:pPr marL="0" marR="0" lvl="0" indent="0" algn="l" rtl="0">
              <a:lnSpc>
                <a:spcPct val="115000"/>
              </a:lnSpc>
              <a:spcBef>
                <a:spcPts val="1000"/>
              </a:spcBef>
              <a:spcAft>
                <a:spcPts val="0"/>
              </a:spcAft>
              <a:buNone/>
            </a:pPr>
            <a:endParaRPr sz="2000" dirty="0">
              <a:solidFill>
                <a:schemeClr val="tx1">
                  <a:lumMod val="65000"/>
                  <a:lumOff val="35000"/>
                </a:schemeClr>
              </a:solidFill>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endParaRPr sz="1800" b="0" i="0" u="none" strike="noStrike" cap="none" dirty="0">
              <a:solidFill>
                <a:schemeClr val="tx1">
                  <a:lumMod val="65000"/>
                  <a:lumOff val="35000"/>
                </a:schemeClr>
              </a:solidFill>
              <a:highlight>
                <a:srgbClr val="FFFFFF"/>
              </a:highlight>
              <a:latin typeface="Arial"/>
              <a:ea typeface="Arial"/>
              <a:cs typeface="Arial"/>
              <a:sym typeface="Arial"/>
            </a:endParaRPr>
          </a:p>
          <a:p>
            <a:pPr marL="0" marR="0" lvl="0" indent="0" algn="l" rtl="0">
              <a:lnSpc>
                <a:spcPct val="115000"/>
              </a:lnSpc>
              <a:spcBef>
                <a:spcPts val="1000"/>
              </a:spcBef>
              <a:spcAft>
                <a:spcPts val="0"/>
              </a:spcAft>
              <a:buClr>
                <a:schemeClr val="dk1"/>
              </a:buClr>
              <a:buSzPts val="1100"/>
              <a:buFont typeface="Arial"/>
              <a:buNone/>
            </a:pPr>
            <a:r>
              <a:rPr lang="es-VE" sz="3000" b="0" i="0" u="none" strike="noStrike" cap="none" dirty="0">
                <a:solidFill>
                  <a:schemeClr val="tx1">
                    <a:lumMod val="65000"/>
                    <a:lumOff val="35000"/>
                  </a:schemeClr>
                </a:solidFill>
                <a:highlight>
                  <a:srgbClr val="FFFFFF"/>
                </a:highlight>
                <a:latin typeface="Roboto Thin"/>
                <a:ea typeface="Roboto Thin"/>
                <a:cs typeface="Roboto Thin"/>
                <a:sym typeface="Roboto Thin"/>
              </a:rPr>
              <a:t> </a:t>
            </a:r>
            <a:endParaRPr sz="3000" b="0" i="0" u="none" strike="noStrike" cap="none" dirty="0">
              <a:solidFill>
                <a:schemeClr val="tx1">
                  <a:lumMod val="65000"/>
                  <a:lumOff val="35000"/>
                </a:schemeClr>
              </a:solidFill>
              <a:latin typeface="Roboto Thin"/>
              <a:ea typeface="Roboto Thin"/>
              <a:cs typeface="Roboto Thin"/>
              <a:sym typeface="Roboto Thin"/>
            </a:endParaRPr>
          </a:p>
        </p:txBody>
      </p:sp>
      <p:pic>
        <p:nvPicPr>
          <p:cNvPr id="233" name="Google Shape;233;p29"/>
          <p:cNvPicPr preferRelativeResize="0"/>
          <p:nvPr/>
        </p:nvPicPr>
        <p:blipFill>
          <a:blip r:embed="rId3">
            <a:alphaModFix/>
          </a:blip>
          <a:stretch>
            <a:fillRect/>
          </a:stretch>
        </p:blipFill>
        <p:spPr>
          <a:xfrm>
            <a:off x="7910750" y="1332550"/>
            <a:ext cx="3180825" cy="4192900"/>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p:nvPr/>
        </p:nvSpPr>
        <p:spPr>
          <a:xfrm>
            <a:off x="293278" y="1086225"/>
            <a:ext cx="7311900" cy="122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Font typeface="Arial"/>
              <a:buNone/>
            </a:pPr>
            <a:r>
              <a:rPr lang="es-VE" sz="3000" dirty="0">
                <a:solidFill>
                  <a:schemeClr val="tx1">
                    <a:lumMod val="65000"/>
                    <a:lumOff val="35000"/>
                  </a:schemeClr>
                </a:solidFill>
              </a:rPr>
              <a:t>Ejemplo de una campaña de para RRHH:</a:t>
            </a:r>
            <a:endParaRPr dirty="0">
              <a:solidFill>
                <a:schemeClr val="tx1">
                  <a:lumMod val="65000"/>
                  <a:lumOff val="35000"/>
                </a:schemeClr>
              </a:solidFill>
            </a:endParaRPr>
          </a:p>
          <a:p>
            <a:pPr marL="342900" marR="0" lvl="0" indent="-342900" algn="l" rtl="0">
              <a:lnSpc>
                <a:spcPct val="100000"/>
              </a:lnSpc>
              <a:spcBef>
                <a:spcPts val="0"/>
              </a:spcBef>
              <a:spcAft>
                <a:spcPts val="0"/>
              </a:spcAft>
              <a:buClr>
                <a:srgbClr val="000000"/>
              </a:buClr>
              <a:buSzPts val="2000"/>
              <a:buFont typeface="Arial"/>
              <a:buChar char="•"/>
            </a:pPr>
            <a:r>
              <a:rPr lang="es-VE" sz="2000" dirty="0">
                <a:solidFill>
                  <a:schemeClr val="tx1">
                    <a:lumMod val="65000"/>
                    <a:lumOff val="35000"/>
                  </a:schemeClr>
                </a:solidFill>
                <a:latin typeface="Roboto Thin"/>
                <a:ea typeface="Roboto Thin"/>
                <a:cs typeface="Roboto Thin"/>
                <a:sym typeface="Roboto Thin"/>
              </a:rPr>
              <a:t>Envíos programados dentro de una misma campaña</a:t>
            </a:r>
            <a:endParaRPr sz="2000" b="0" i="0" u="none" strike="noStrike" cap="none" dirty="0">
              <a:solidFill>
                <a:schemeClr val="tx1">
                  <a:lumMod val="65000"/>
                  <a:lumOff val="35000"/>
                </a:schemeClr>
              </a:solidFill>
              <a:latin typeface="Roboto Thin"/>
              <a:ea typeface="Roboto Thin"/>
              <a:cs typeface="Roboto Thin"/>
              <a:sym typeface="Roboto Thin"/>
            </a:endParaRPr>
          </a:p>
        </p:txBody>
      </p:sp>
      <p:pic>
        <p:nvPicPr>
          <p:cNvPr id="240" name="Google Shape;240;p30"/>
          <p:cNvPicPr preferRelativeResize="0"/>
          <p:nvPr/>
        </p:nvPicPr>
        <p:blipFill>
          <a:blip r:embed="rId3">
            <a:alphaModFix/>
          </a:blip>
          <a:stretch>
            <a:fillRect/>
          </a:stretch>
        </p:blipFill>
        <p:spPr>
          <a:xfrm>
            <a:off x="1696925" y="2887676"/>
            <a:ext cx="8798125" cy="2122950"/>
          </a:xfrm>
          <a:prstGeom prst="rect">
            <a:avLst/>
          </a:prstGeom>
          <a:noFill/>
          <a:ln>
            <a:noFill/>
          </a:ln>
        </p:spPr>
      </p:pic>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p:nvPr/>
        </p:nvSpPr>
        <p:spPr>
          <a:xfrm>
            <a:off x="651302" y="676025"/>
            <a:ext cx="7388400" cy="122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Font typeface="Arial"/>
              <a:buNone/>
            </a:pPr>
            <a:r>
              <a:rPr lang="es-VE" sz="3000" dirty="0">
                <a:solidFill>
                  <a:schemeClr val="tx1">
                    <a:lumMod val="65000"/>
                    <a:lumOff val="35000"/>
                  </a:schemeClr>
                </a:solidFill>
              </a:rPr>
              <a:t>Ejemplo de una campaña de para RRHH:</a:t>
            </a:r>
            <a:endParaRPr dirty="0">
              <a:solidFill>
                <a:schemeClr val="tx1">
                  <a:lumMod val="65000"/>
                  <a:lumOff val="35000"/>
                </a:schemeClr>
              </a:solidFill>
            </a:endParaRPr>
          </a:p>
          <a:p>
            <a:pPr marL="342900" marR="0" lvl="0" indent="-342900" algn="l" rtl="0">
              <a:lnSpc>
                <a:spcPct val="100000"/>
              </a:lnSpc>
              <a:spcBef>
                <a:spcPts val="0"/>
              </a:spcBef>
              <a:spcAft>
                <a:spcPts val="0"/>
              </a:spcAft>
              <a:buClr>
                <a:srgbClr val="000000"/>
              </a:buClr>
              <a:buSzPts val="2000"/>
              <a:buFont typeface="Arial"/>
              <a:buChar char="•"/>
            </a:pPr>
            <a:r>
              <a:rPr lang="es-VE" sz="2000" dirty="0">
                <a:solidFill>
                  <a:schemeClr val="tx1">
                    <a:lumMod val="65000"/>
                    <a:lumOff val="35000"/>
                  </a:schemeClr>
                </a:solidFill>
                <a:latin typeface="Roboto Thin"/>
                <a:ea typeface="Roboto Thin"/>
                <a:cs typeface="Roboto Thin"/>
                <a:sym typeface="Roboto Thin"/>
              </a:rPr>
              <a:t>Múltiples Activaciones </a:t>
            </a:r>
            <a:endParaRPr sz="2000" b="0" i="0" u="none" strike="noStrike" cap="none" dirty="0">
              <a:solidFill>
                <a:schemeClr val="tx1">
                  <a:lumMod val="65000"/>
                  <a:lumOff val="35000"/>
                </a:schemeClr>
              </a:solidFill>
              <a:latin typeface="Roboto Thin"/>
              <a:ea typeface="Roboto Thin"/>
              <a:cs typeface="Roboto Thin"/>
              <a:sym typeface="Roboto Thin"/>
            </a:endParaRPr>
          </a:p>
        </p:txBody>
      </p:sp>
      <p:pic>
        <p:nvPicPr>
          <p:cNvPr id="247" name="Google Shape;247;p31"/>
          <p:cNvPicPr preferRelativeResize="0"/>
          <p:nvPr/>
        </p:nvPicPr>
        <p:blipFill rotWithShape="1">
          <a:blip r:embed="rId3">
            <a:alphaModFix/>
          </a:blip>
          <a:srcRect b="45483"/>
          <a:stretch/>
        </p:blipFill>
        <p:spPr>
          <a:xfrm>
            <a:off x="897475" y="4324425"/>
            <a:ext cx="3314075" cy="1307575"/>
          </a:xfrm>
          <a:prstGeom prst="rect">
            <a:avLst/>
          </a:prstGeom>
          <a:noFill/>
          <a:ln>
            <a:noFill/>
          </a:ln>
        </p:spPr>
      </p:pic>
      <p:sp>
        <p:nvSpPr>
          <p:cNvPr id="248" name="Google Shape;248;p31"/>
          <p:cNvSpPr/>
          <p:nvPr/>
        </p:nvSpPr>
        <p:spPr>
          <a:xfrm>
            <a:off x="4904102" y="2314563"/>
            <a:ext cx="6271200" cy="35829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SzPts val="1400"/>
              <a:buFont typeface="Roboto Thin"/>
              <a:buAutoNum type="arabicPeriod"/>
            </a:pPr>
            <a:r>
              <a:rPr lang="es-VE" dirty="0">
                <a:solidFill>
                  <a:schemeClr val="tx1">
                    <a:lumMod val="65000"/>
                    <a:lumOff val="35000"/>
                  </a:schemeClr>
                </a:solidFill>
                <a:latin typeface="Roboto Thin"/>
                <a:ea typeface="Roboto Thin"/>
                <a:cs typeface="Roboto Thin"/>
                <a:sym typeface="Roboto Thin"/>
              </a:rPr>
              <a:t>Alistate cada mañana, tal como si fueras a salir. Tiende tu cama, peínate, vístete, preparate para ir al trabajo.</a:t>
            </a:r>
            <a:endParaRPr dirty="0">
              <a:solidFill>
                <a:schemeClr val="tx1">
                  <a:lumMod val="65000"/>
                  <a:lumOff val="35000"/>
                </a:schemeClr>
              </a:solidFill>
              <a:latin typeface="Roboto Thin"/>
              <a:ea typeface="Roboto Thin"/>
              <a:cs typeface="Roboto Thin"/>
              <a:sym typeface="Roboto Thin"/>
            </a:endParaRPr>
          </a:p>
          <a:p>
            <a:pPr marL="457200" lvl="0" indent="-317500" algn="l" rtl="0">
              <a:lnSpc>
                <a:spcPct val="150000"/>
              </a:lnSpc>
              <a:spcBef>
                <a:spcPts val="0"/>
              </a:spcBef>
              <a:spcAft>
                <a:spcPts val="0"/>
              </a:spcAft>
              <a:buSzPts val="1400"/>
              <a:buFont typeface="Roboto Thin"/>
              <a:buAutoNum type="arabicPeriod"/>
            </a:pPr>
            <a:r>
              <a:rPr lang="es-VE" dirty="0">
                <a:solidFill>
                  <a:schemeClr val="tx1">
                    <a:lumMod val="65000"/>
                    <a:lumOff val="35000"/>
                  </a:schemeClr>
                </a:solidFill>
                <a:latin typeface="Roboto Thin"/>
                <a:ea typeface="Roboto Thin"/>
                <a:cs typeface="Roboto Thin"/>
                <a:sym typeface="Roboto Thin"/>
              </a:rPr>
              <a:t>Recuerda que "Nada es permanente en este mundo, ni siquiera los problemas". Charles Chaplin.</a:t>
            </a:r>
            <a:endParaRPr dirty="0">
              <a:solidFill>
                <a:schemeClr val="tx1">
                  <a:lumMod val="65000"/>
                  <a:lumOff val="35000"/>
                </a:schemeClr>
              </a:solidFill>
              <a:latin typeface="Roboto Thin"/>
              <a:ea typeface="Roboto Thin"/>
              <a:cs typeface="Roboto Thin"/>
              <a:sym typeface="Roboto Thin"/>
            </a:endParaRPr>
          </a:p>
          <a:p>
            <a:pPr marL="457200" lvl="0" indent="-317500" algn="l" rtl="0">
              <a:lnSpc>
                <a:spcPct val="150000"/>
              </a:lnSpc>
              <a:spcBef>
                <a:spcPts val="0"/>
              </a:spcBef>
              <a:spcAft>
                <a:spcPts val="0"/>
              </a:spcAft>
              <a:buSzPts val="1400"/>
              <a:buFont typeface="Roboto Thin"/>
              <a:buAutoNum type="arabicPeriod"/>
            </a:pPr>
            <a:r>
              <a:rPr lang="es-VE" dirty="0">
                <a:solidFill>
                  <a:schemeClr val="tx1">
                    <a:lumMod val="65000"/>
                    <a:lumOff val="35000"/>
                  </a:schemeClr>
                </a:solidFill>
                <a:latin typeface="Roboto Thin"/>
                <a:ea typeface="Roboto Thin"/>
                <a:cs typeface="Roboto Thin"/>
                <a:sym typeface="Roboto Thin"/>
              </a:rPr>
              <a:t>Si requieres comprar medicamentos o tapabocas puedes contactar a @Farmacia123 al numero 0414XXXXXXX</a:t>
            </a:r>
            <a:endParaRPr dirty="0">
              <a:solidFill>
                <a:schemeClr val="tx1">
                  <a:lumMod val="65000"/>
                  <a:lumOff val="35000"/>
                </a:schemeClr>
              </a:solidFill>
              <a:latin typeface="Roboto Thin"/>
              <a:ea typeface="Roboto Thin"/>
              <a:cs typeface="Roboto Thin"/>
              <a:sym typeface="Roboto Thin"/>
            </a:endParaRPr>
          </a:p>
          <a:p>
            <a:pPr marL="457200" lvl="0" indent="-317500" algn="l" rtl="0">
              <a:lnSpc>
                <a:spcPct val="150000"/>
              </a:lnSpc>
              <a:spcBef>
                <a:spcPts val="0"/>
              </a:spcBef>
              <a:spcAft>
                <a:spcPts val="0"/>
              </a:spcAft>
              <a:buSzPts val="1400"/>
              <a:buFont typeface="Roboto Thin"/>
              <a:buAutoNum type="arabicPeriod"/>
            </a:pPr>
            <a:r>
              <a:rPr lang="es-VE" dirty="0">
                <a:solidFill>
                  <a:schemeClr val="tx1">
                    <a:lumMod val="65000"/>
                    <a:lumOff val="35000"/>
                  </a:schemeClr>
                </a:solidFill>
                <a:latin typeface="Roboto Thin"/>
                <a:ea typeface="Roboto Thin"/>
                <a:cs typeface="Roboto Thin"/>
                <a:sym typeface="Roboto Thin"/>
              </a:rPr>
              <a:t>“Los grandes cambios siempre vienen acompañados de una fuerte sacudida. No es el fin del mundo. Es el inicio de uno nuevo”.</a:t>
            </a:r>
            <a:endParaRPr dirty="0">
              <a:solidFill>
                <a:schemeClr val="tx1">
                  <a:lumMod val="65000"/>
                  <a:lumOff val="35000"/>
                </a:schemeClr>
              </a:solidFill>
              <a:latin typeface="Roboto Thin"/>
              <a:ea typeface="Roboto Thin"/>
              <a:cs typeface="Roboto Thin"/>
              <a:sym typeface="Roboto Thin"/>
            </a:endParaRPr>
          </a:p>
          <a:p>
            <a:pPr marL="457200" lvl="0" indent="-317500" algn="l" rtl="0">
              <a:lnSpc>
                <a:spcPct val="150000"/>
              </a:lnSpc>
              <a:spcBef>
                <a:spcPts val="0"/>
              </a:spcBef>
              <a:spcAft>
                <a:spcPts val="0"/>
              </a:spcAft>
              <a:buSzPts val="1400"/>
              <a:buFont typeface="Roboto Thin"/>
              <a:buAutoNum type="arabicPeriod"/>
            </a:pPr>
            <a:r>
              <a:rPr lang="es-VE" dirty="0">
                <a:solidFill>
                  <a:schemeClr val="tx1">
                    <a:lumMod val="65000"/>
                    <a:lumOff val="35000"/>
                  </a:schemeClr>
                </a:solidFill>
                <a:latin typeface="Roboto Thin"/>
                <a:ea typeface="Roboto Thin"/>
                <a:cs typeface="Roboto Thin"/>
                <a:sym typeface="Roboto Thin"/>
              </a:rPr>
              <a:t>Aprovecha el tiempo que tienes para adelantar otro proyecto o resolver algún pendiente que tengas</a:t>
            </a:r>
            <a:endParaRPr dirty="0">
              <a:solidFill>
                <a:schemeClr val="tx1">
                  <a:lumMod val="65000"/>
                  <a:lumOff val="35000"/>
                </a:schemeClr>
              </a:solidFill>
              <a:latin typeface="Roboto Thin"/>
              <a:ea typeface="Roboto Thin"/>
              <a:cs typeface="Roboto Thin"/>
              <a:sym typeface="Roboto Thin"/>
            </a:endParaRPr>
          </a:p>
        </p:txBody>
      </p:sp>
      <p:pic>
        <p:nvPicPr>
          <p:cNvPr id="249" name="Google Shape;249;p31"/>
          <p:cNvPicPr preferRelativeResize="0"/>
          <p:nvPr/>
        </p:nvPicPr>
        <p:blipFill>
          <a:blip r:embed="rId4">
            <a:alphaModFix/>
          </a:blip>
          <a:stretch>
            <a:fillRect/>
          </a:stretch>
        </p:blipFill>
        <p:spPr>
          <a:xfrm>
            <a:off x="911450" y="2314563"/>
            <a:ext cx="3286125" cy="1114425"/>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p:nvPr/>
        </p:nvSpPr>
        <p:spPr>
          <a:xfrm>
            <a:off x="5326375" y="4085248"/>
            <a:ext cx="17970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VE" sz="1600" b="0" i="0" u="none" strike="noStrike" cap="none">
                <a:solidFill>
                  <a:srgbClr val="000000"/>
                </a:solidFill>
                <a:latin typeface="Roboto Thin"/>
                <a:ea typeface="Roboto Thin"/>
                <a:cs typeface="Roboto Thin"/>
                <a:sym typeface="Roboto Thin"/>
              </a:rPr>
              <a:t>Abril | 2020</a:t>
            </a:r>
            <a:endParaRPr sz="1400" b="0" i="0" u="none" strike="noStrike" cap="none" dirty="0">
              <a:solidFill>
                <a:srgbClr val="000000"/>
              </a:solidFill>
              <a:latin typeface="Roboto Thin"/>
              <a:ea typeface="Roboto Thin"/>
              <a:cs typeface="Roboto Thin"/>
              <a:sym typeface="Roboto Thin"/>
            </a:endParaRPr>
          </a:p>
        </p:txBody>
      </p:sp>
      <p:sp>
        <p:nvSpPr>
          <p:cNvPr id="117" name="Google Shape;117;p14"/>
          <p:cNvSpPr txBox="1"/>
          <p:nvPr/>
        </p:nvSpPr>
        <p:spPr>
          <a:xfrm>
            <a:off x="5165010" y="2240248"/>
            <a:ext cx="6075600" cy="184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VE" sz="4800" b="0" i="0" u="none" strike="noStrike" cap="none">
                <a:solidFill>
                  <a:srgbClr val="000000"/>
                </a:solidFill>
                <a:latin typeface="Roboto Thin"/>
                <a:ea typeface="Roboto Thin"/>
                <a:cs typeface="Roboto Thin"/>
                <a:sym typeface="Roboto Thin"/>
              </a:rPr>
              <a:t>Serie de Webinars</a:t>
            </a:r>
            <a:r>
              <a:rPr lang="es-VE" sz="3200" b="0" i="0" u="none" strike="noStrike" cap="none">
                <a:solidFill>
                  <a:srgbClr val="000000"/>
                </a:solidFill>
                <a:latin typeface="Roboto Thin"/>
                <a:ea typeface="Roboto Thin"/>
                <a:cs typeface="Roboto Thin"/>
                <a:sym typeface="Roboto Thin"/>
              </a:rPr>
              <a:t> </a:t>
            </a:r>
            <a:endParaRPr sz="3200" b="0" i="0" u="none" strike="noStrike" cap="none" dirty="0">
              <a:solidFill>
                <a:srgbClr val="000000"/>
              </a:solidFill>
              <a:latin typeface="Roboto Thin"/>
              <a:ea typeface="Roboto Thin"/>
              <a:cs typeface="Roboto Thin"/>
              <a:sym typeface="Roboto Thin"/>
            </a:endParaRPr>
          </a:p>
          <a:p>
            <a:pPr marL="0" marR="0" lvl="0" indent="0" algn="l" rtl="0">
              <a:lnSpc>
                <a:spcPct val="100000"/>
              </a:lnSpc>
              <a:spcBef>
                <a:spcPts val="0"/>
              </a:spcBef>
              <a:spcAft>
                <a:spcPts val="0"/>
              </a:spcAft>
              <a:buClr>
                <a:srgbClr val="000000"/>
              </a:buClr>
              <a:buSzPts val="3200"/>
              <a:buFont typeface="Arial"/>
              <a:buNone/>
            </a:pPr>
            <a:r>
              <a:rPr lang="es-VE" sz="3200" b="0" i="0" u="none" strike="noStrike" cap="none">
                <a:solidFill>
                  <a:srgbClr val="000000"/>
                </a:solidFill>
                <a:latin typeface="Roboto Thin"/>
                <a:ea typeface="Roboto Thin"/>
                <a:cs typeface="Roboto Thin"/>
                <a:sym typeface="Roboto Thin"/>
              </a:rPr>
              <a:t>Para tiempos de trabajo remoto </a:t>
            </a:r>
            <a:endParaRPr sz="3200" b="0" i="0" u="none" strike="noStrike" cap="none" dirty="0">
              <a:solidFill>
                <a:srgbClr val="000000"/>
              </a:solidFill>
              <a:latin typeface="Roboto Thin"/>
              <a:ea typeface="Roboto Thin"/>
              <a:cs typeface="Roboto Thin"/>
              <a:sym typeface="Roboto Thin"/>
            </a:endParaRPr>
          </a:p>
        </p:txBody>
      </p:sp>
      <p:pic>
        <p:nvPicPr>
          <p:cNvPr id="118" name="Google Shape;118;p14"/>
          <p:cNvPicPr preferRelativeResize="0"/>
          <p:nvPr/>
        </p:nvPicPr>
        <p:blipFill rotWithShape="1">
          <a:blip r:embed="rId3">
            <a:alphaModFix/>
          </a:blip>
          <a:srcRect r="66965"/>
          <a:stretch/>
        </p:blipFill>
        <p:spPr>
          <a:xfrm>
            <a:off x="1980550" y="1799725"/>
            <a:ext cx="2952552" cy="3258551"/>
          </a:xfrm>
          <a:prstGeom prst="rect">
            <a:avLst/>
          </a:prstGeom>
          <a:noFill/>
          <a:ln>
            <a:noFill/>
          </a:ln>
        </p:spPr>
      </p:pic>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p:nvPr/>
        </p:nvSpPr>
        <p:spPr>
          <a:xfrm>
            <a:off x="651302" y="676025"/>
            <a:ext cx="7388400" cy="122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Font typeface="Arial"/>
              <a:buNone/>
            </a:pPr>
            <a:r>
              <a:rPr lang="es-VE" sz="3000" dirty="0">
                <a:solidFill>
                  <a:schemeClr val="tx1">
                    <a:lumMod val="65000"/>
                    <a:lumOff val="35000"/>
                  </a:schemeClr>
                </a:solidFill>
              </a:rPr>
              <a:t>Ejemplo de una campaña de para RRHH:</a:t>
            </a:r>
            <a:endParaRPr dirty="0">
              <a:solidFill>
                <a:schemeClr val="tx1">
                  <a:lumMod val="65000"/>
                  <a:lumOff val="35000"/>
                </a:schemeClr>
              </a:solidFill>
            </a:endParaRPr>
          </a:p>
          <a:p>
            <a:pPr marL="342900" marR="0" lvl="0" indent="-342900" algn="l" rtl="0">
              <a:lnSpc>
                <a:spcPct val="100000"/>
              </a:lnSpc>
              <a:spcBef>
                <a:spcPts val="0"/>
              </a:spcBef>
              <a:spcAft>
                <a:spcPts val="0"/>
              </a:spcAft>
              <a:buClr>
                <a:srgbClr val="000000"/>
              </a:buClr>
              <a:buSzPts val="2000"/>
              <a:buFont typeface="Arial"/>
              <a:buChar char="•"/>
            </a:pPr>
            <a:r>
              <a:rPr lang="es-VE" sz="2000" dirty="0">
                <a:solidFill>
                  <a:schemeClr val="tx1">
                    <a:lumMod val="65000"/>
                    <a:lumOff val="35000"/>
                  </a:schemeClr>
                </a:solidFill>
                <a:latin typeface="Roboto Thin"/>
                <a:ea typeface="Roboto Thin"/>
                <a:cs typeface="Roboto Thin"/>
                <a:sym typeface="Roboto Thin"/>
              </a:rPr>
              <a:t>Encuesta para saber estado de tus empleados</a:t>
            </a:r>
            <a:endParaRPr sz="2000" dirty="0">
              <a:solidFill>
                <a:schemeClr val="tx1">
                  <a:lumMod val="65000"/>
                  <a:lumOff val="35000"/>
                </a:schemeClr>
              </a:solidFill>
              <a:latin typeface="Roboto Thin"/>
              <a:ea typeface="Roboto Thin"/>
              <a:cs typeface="Roboto Thin"/>
              <a:sym typeface="Roboto Thin"/>
            </a:endParaRPr>
          </a:p>
          <a:p>
            <a:pPr marL="342900" marR="0" lvl="0" indent="-342900" algn="l" rtl="0">
              <a:lnSpc>
                <a:spcPct val="100000"/>
              </a:lnSpc>
              <a:spcBef>
                <a:spcPts val="0"/>
              </a:spcBef>
              <a:spcAft>
                <a:spcPts val="0"/>
              </a:spcAft>
              <a:buSzPts val="2000"/>
              <a:buFont typeface="Roboto Thin"/>
              <a:buChar char="•"/>
            </a:pPr>
            <a:endParaRPr sz="2000" dirty="0">
              <a:solidFill>
                <a:schemeClr val="tx1">
                  <a:lumMod val="65000"/>
                  <a:lumOff val="35000"/>
                </a:schemeClr>
              </a:solidFill>
              <a:latin typeface="Roboto Thin"/>
              <a:ea typeface="Roboto Thin"/>
              <a:cs typeface="Roboto Thin"/>
              <a:sym typeface="Roboto Thin"/>
            </a:endParaRPr>
          </a:p>
        </p:txBody>
      </p:sp>
      <p:sp>
        <p:nvSpPr>
          <p:cNvPr id="256" name="Google Shape;256;p32"/>
          <p:cNvSpPr/>
          <p:nvPr/>
        </p:nvSpPr>
        <p:spPr>
          <a:xfrm>
            <a:off x="4935250" y="2488675"/>
            <a:ext cx="6271200" cy="1821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dirty="0">
              <a:solidFill>
                <a:schemeClr val="tx1">
                  <a:lumMod val="65000"/>
                  <a:lumOff val="35000"/>
                </a:schemeClr>
              </a:solidFill>
              <a:latin typeface="Roboto Thin"/>
              <a:ea typeface="Roboto Thin"/>
              <a:cs typeface="Roboto Thin"/>
              <a:sym typeface="Roboto Thin"/>
            </a:endParaRPr>
          </a:p>
          <a:p>
            <a:pPr marL="0" lvl="0" indent="0" algn="l" rtl="0">
              <a:lnSpc>
                <a:spcPct val="150000"/>
              </a:lnSpc>
              <a:spcBef>
                <a:spcPts val="0"/>
              </a:spcBef>
              <a:spcAft>
                <a:spcPts val="0"/>
              </a:spcAft>
              <a:buNone/>
            </a:pPr>
            <a:r>
              <a:rPr lang="es-VE" dirty="0">
                <a:solidFill>
                  <a:schemeClr val="tx1">
                    <a:lumMod val="65000"/>
                    <a:lumOff val="35000"/>
                  </a:schemeClr>
                </a:solidFill>
                <a:latin typeface="Roboto Thin"/>
                <a:ea typeface="Roboto Thin"/>
                <a:cs typeface="Roboto Thin"/>
                <a:sym typeface="Roboto Thin"/>
              </a:rPr>
              <a:t>Crea una Encuesta de Satisfacción donde se le pregunte al empleado cómo se siente, si necesitan apoyo en algo en particular o simplemente si quieren dar una recomendación en relación a alguna actividad en particular que quieran presentar. </a:t>
            </a:r>
            <a:endParaRPr dirty="0">
              <a:solidFill>
                <a:schemeClr val="tx1">
                  <a:lumMod val="65000"/>
                  <a:lumOff val="35000"/>
                </a:schemeClr>
              </a:solidFill>
              <a:latin typeface="Calibri"/>
              <a:ea typeface="Calibri"/>
              <a:cs typeface="Calibri"/>
              <a:sym typeface="Calibri"/>
            </a:endParaRPr>
          </a:p>
          <a:p>
            <a:pPr marL="0" lvl="0" indent="0" algn="l" rtl="0">
              <a:lnSpc>
                <a:spcPct val="150000"/>
              </a:lnSpc>
              <a:spcBef>
                <a:spcPts val="0"/>
              </a:spcBef>
              <a:spcAft>
                <a:spcPts val="0"/>
              </a:spcAft>
              <a:buNone/>
            </a:pPr>
            <a:endParaRPr dirty="0">
              <a:solidFill>
                <a:schemeClr val="tx1">
                  <a:lumMod val="65000"/>
                  <a:lumOff val="35000"/>
                </a:schemeClr>
              </a:solidFill>
              <a:latin typeface="Roboto Thin"/>
              <a:ea typeface="Roboto Thin"/>
              <a:cs typeface="Roboto Thin"/>
              <a:sym typeface="Roboto Thin"/>
            </a:endParaRPr>
          </a:p>
        </p:txBody>
      </p:sp>
      <p:pic>
        <p:nvPicPr>
          <p:cNvPr id="257" name="Google Shape;257;p32"/>
          <p:cNvPicPr preferRelativeResize="0"/>
          <p:nvPr/>
        </p:nvPicPr>
        <p:blipFill>
          <a:blip r:embed="rId3">
            <a:alphaModFix/>
          </a:blip>
          <a:stretch>
            <a:fillRect/>
          </a:stretch>
        </p:blipFill>
        <p:spPr>
          <a:xfrm>
            <a:off x="1071900" y="2633354"/>
            <a:ext cx="3516300" cy="1925875"/>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p:nvPr/>
        </p:nvSpPr>
        <p:spPr>
          <a:xfrm>
            <a:off x="440575" y="1671875"/>
            <a:ext cx="7392900" cy="4314900"/>
          </a:xfrm>
          <a:prstGeom prst="rect">
            <a:avLst/>
          </a:prstGeom>
          <a:noFill/>
          <a:ln>
            <a:noFill/>
          </a:ln>
        </p:spPr>
        <p:txBody>
          <a:bodyPr spcFirstLastPara="1" wrap="square" lIns="91425" tIns="45700" rIns="91425" bIns="45700" anchor="t" anchorCtr="0">
            <a:noAutofit/>
          </a:bodyPr>
          <a:lstStyle/>
          <a:p>
            <a:pPr marL="228600" marR="0" lvl="3" indent="0" algn="l" rtl="0">
              <a:lnSpc>
                <a:spcPct val="115000"/>
              </a:lnSpc>
              <a:spcBef>
                <a:spcPts val="0"/>
              </a:spcBef>
              <a:spcAft>
                <a:spcPts val="0"/>
              </a:spcAft>
              <a:buNone/>
            </a:pPr>
            <a:r>
              <a:rPr lang="es-VE" sz="1800" b="0" i="0" u="none" strike="noStrike" cap="none" dirty="0">
                <a:solidFill>
                  <a:schemeClr val="tx1">
                    <a:lumMod val="65000"/>
                    <a:lumOff val="35000"/>
                  </a:schemeClr>
                </a:solidFill>
                <a:latin typeface="Roboto Thin"/>
                <a:ea typeface="Roboto Thin"/>
                <a:cs typeface="Roboto Thin"/>
                <a:sym typeface="Roboto Thin"/>
              </a:rPr>
              <a:t>·   Utiliza siempre una base de datos actualizada y depurada.  </a:t>
            </a:r>
            <a:endParaRPr dirty="0">
              <a:solidFill>
                <a:schemeClr val="tx1">
                  <a:lumMod val="65000"/>
                  <a:lumOff val="35000"/>
                </a:schemeClr>
              </a:solidFill>
            </a:endParaRPr>
          </a:p>
          <a:p>
            <a:pPr marL="457200" marR="0" lvl="0" indent="-228600" algn="l" rtl="0">
              <a:lnSpc>
                <a:spcPct val="115000"/>
              </a:lnSpc>
              <a:spcBef>
                <a:spcPts val="0"/>
              </a:spcBef>
              <a:spcAft>
                <a:spcPts val="0"/>
              </a:spcAft>
              <a:buNone/>
            </a:pPr>
            <a:r>
              <a:rPr lang="es-VE" sz="1800" b="0" i="0" u="none" strike="noStrike" cap="none" dirty="0">
                <a:solidFill>
                  <a:schemeClr val="tx1">
                    <a:lumMod val="65000"/>
                    <a:lumOff val="35000"/>
                  </a:schemeClr>
                </a:solidFill>
                <a:latin typeface="Roboto Thin"/>
                <a:ea typeface="Roboto Thin"/>
                <a:cs typeface="Roboto Thin"/>
                <a:sym typeface="Roboto Thin"/>
              </a:rPr>
              <a:t>·  	Ingresa tu informacion personal de contacto</a:t>
            </a:r>
            <a:endParaRPr dirty="0">
              <a:solidFill>
                <a:schemeClr val="tx1">
                  <a:lumMod val="65000"/>
                  <a:lumOff val="35000"/>
                </a:schemeClr>
              </a:solidFill>
            </a:endParaRPr>
          </a:p>
          <a:p>
            <a:pPr marL="457200" marR="0" lvl="0" indent="-228600" algn="l" rtl="0">
              <a:lnSpc>
                <a:spcPct val="115000"/>
              </a:lnSpc>
              <a:spcBef>
                <a:spcPts val="0"/>
              </a:spcBef>
              <a:spcAft>
                <a:spcPts val="0"/>
              </a:spcAft>
              <a:buNone/>
            </a:pPr>
            <a:r>
              <a:rPr lang="es-VE" sz="1800" b="0" i="0" u="none" strike="noStrike" cap="none" dirty="0">
                <a:solidFill>
                  <a:schemeClr val="tx1">
                    <a:lumMod val="65000"/>
                    <a:lumOff val="35000"/>
                  </a:schemeClr>
                </a:solidFill>
                <a:latin typeface="Roboto Thin"/>
                <a:ea typeface="Roboto Thin"/>
                <a:cs typeface="Roboto Thin"/>
                <a:sym typeface="Roboto Thin"/>
              </a:rPr>
              <a:t>·  	Segmenta la BD</a:t>
            </a:r>
            <a:endParaRPr dirty="0">
              <a:solidFill>
                <a:schemeClr val="tx1">
                  <a:lumMod val="65000"/>
                  <a:lumOff val="35000"/>
                </a:schemeClr>
              </a:solidFill>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Selecciona el momento y el canal oportuno </a:t>
            </a: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Crea un flujo del escenario en el que quieres conversar.</a:t>
            </a: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Procura que el diseño del correo sea sencillo y equilibrado</a:t>
            </a: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Recuerda que el HTML del correo lo puedes usar para el SMS enriquecido.</a:t>
            </a: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Inicia el SMS con el nombre de la empresa </a:t>
            </a: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Recuerda que puedes adjuntar archivos.</a:t>
            </a: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Desarrolla encuestas directas (Si aplica).</a:t>
            </a: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Implementa una frecuencia estable de envíos.</a:t>
            </a:r>
            <a:endParaRPr sz="1800" b="0" i="0" u="none" strike="noStrike" cap="none" dirty="0">
              <a:solidFill>
                <a:schemeClr val="tx1">
                  <a:lumMod val="65000"/>
                  <a:lumOff val="35000"/>
                </a:schemeClr>
              </a:solidFill>
              <a:latin typeface="Roboto Thin"/>
              <a:ea typeface="Roboto Thin"/>
              <a:cs typeface="Roboto Thin"/>
              <a:sym typeface="Roboto Thin"/>
            </a:endParaRPr>
          </a:p>
          <a:p>
            <a:pPr marL="457200" marR="0" lvl="0" indent="-228600" algn="l" rtl="0">
              <a:lnSpc>
                <a:spcPct val="115000"/>
              </a:lnSpc>
              <a:spcBef>
                <a:spcPts val="0"/>
              </a:spcBef>
              <a:spcAft>
                <a:spcPts val="0"/>
              </a:spcAft>
              <a:buClr>
                <a:srgbClr val="000000"/>
              </a:buClr>
              <a:buSzPts val="1800"/>
              <a:buFont typeface="Arial"/>
              <a:buNone/>
            </a:pPr>
            <a:r>
              <a:rPr lang="es-VE" sz="1800" b="0" i="0" u="none" strike="noStrike" cap="none" dirty="0">
                <a:solidFill>
                  <a:schemeClr val="tx1">
                    <a:lumMod val="65000"/>
                    <a:lumOff val="35000"/>
                  </a:schemeClr>
                </a:solidFill>
                <a:latin typeface="Roboto Thin"/>
                <a:ea typeface="Roboto Thin"/>
                <a:cs typeface="Roboto Thin"/>
                <a:sym typeface="Roboto Thin"/>
              </a:rPr>
              <a:t>·  	</a:t>
            </a:r>
            <a:r>
              <a:rPr lang="es-VE" sz="1800" b="0" i="0" u="none" strike="noStrike" cap="none" dirty="0">
                <a:solidFill>
                  <a:schemeClr val="tx1">
                    <a:lumMod val="65000"/>
                    <a:lumOff val="35000"/>
                  </a:schemeClr>
                </a:solidFill>
                <a:highlight>
                  <a:srgbClr val="FFFFFF"/>
                </a:highlight>
                <a:latin typeface="Roboto Thin"/>
                <a:ea typeface="Roboto Thin"/>
                <a:cs typeface="Roboto Thin"/>
                <a:sym typeface="Roboto Thin"/>
              </a:rPr>
              <a:t>Verifica los reportes e indicadores de tu campaña </a:t>
            </a:r>
            <a:endParaRPr sz="1800" b="0" i="0" u="none" strike="noStrike" cap="none" dirty="0">
              <a:solidFill>
                <a:schemeClr val="tx1">
                  <a:lumMod val="65000"/>
                  <a:lumOff val="35000"/>
                </a:schemeClr>
              </a:solidFill>
              <a:latin typeface="Roboto Thin"/>
              <a:ea typeface="Roboto Thin"/>
              <a:cs typeface="Roboto Thin"/>
              <a:sym typeface="Roboto Thin"/>
            </a:endParaRPr>
          </a:p>
        </p:txBody>
      </p:sp>
      <p:sp>
        <p:nvSpPr>
          <p:cNvPr id="287" name="Google Shape;287;p34"/>
          <p:cNvSpPr/>
          <p:nvPr/>
        </p:nvSpPr>
        <p:spPr>
          <a:xfrm>
            <a:off x="829475" y="731625"/>
            <a:ext cx="9208800" cy="81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VE" sz="3000" b="0" i="0" u="none" strike="noStrike" cap="none" dirty="0">
                <a:solidFill>
                  <a:schemeClr val="tx1">
                    <a:lumMod val="65000"/>
                    <a:lumOff val="35000"/>
                  </a:schemeClr>
                </a:solidFill>
                <a:latin typeface="Roboto Thin"/>
                <a:ea typeface="Roboto Thin"/>
                <a:cs typeface="Roboto Thin"/>
                <a:sym typeface="Roboto Thin"/>
              </a:rPr>
              <a:t>Recuerda que:</a:t>
            </a:r>
            <a:endParaRPr sz="3000" b="0" i="0" u="none" strike="noStrike" cap="none" dirty="0">
              <a:solidFill>
                <a:schemeClr val="tx1">
                  <a:lumMod val="65000"/>
                  <a:lumOff val="35000"/>
                </a:schemeClr>
              </a:solidFill>
              <a:latin typeface="Roboto Thin"/>
              <a:ea typeface="Roboto Thin"/>
              <a:cs typeface="Roboto Thin"/>
              <a:sym typeface="Roboto Thin"/>
            </a:endParaRPr>
          </a:p>
        </p:txBody>
      </p:sp>
      <p:sp>
        <p:nvSpPr>
          <p:cNvPr id="288" name="Google Shape;288;p34"/>
          <p:cNvSpPr/>
          <p:nvPr/>
        </p:nvSpPr>
        <p:spPr>
          <a:xfrm>
            <a:off x="7409075" y="1780650"/>
            <a:ext cx="3647400" cy="3647400"/>
          </a:xfrm>
          <a:prstGeom prst="ellipse">
            <a:avLst/>
          </a:prstGeom>
          <a:solidFill>
            <a:srgbClr val="EF4B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p34"/>
          <p:cNvPicPr preferRelativeResize="0"/>
          <p:nvPr/>
        </p:nvPicPr>
        <p:blipFill rotWithShape="1">
          <a:blip r:embed="rId3">
            <a:alphaModFix/>
          </a:blip>
          <a:srcRect/>
          <a:stretch/>
        </p:blipFill>
        <p:spPr>
          <a:xfrm>
            <a:off x="8019850" y="2391425"/>
            <a:ext cx="2425850" cy="2425850"/>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p:nvPr/>
        </p:nvSpPr>
        <p:spPr>
          <a:xfrm>
            <a:off x="1257300" y="2541750"/>
            <a:ext cx="9428629" cy="177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s-VE" sz="3000" b="0" i="0" u="none" strike="noStrike" cap="none" dirty="0">
                <a:solidFill>
                  <a:schemeClr val="tx1">
                    <a:lumMod val="65000"/>
                    <a:lumOff val="35000"/>
                  </a:schemeClr>
                </a:solidFill>
                <a:highlight>
                  <a:srgbClr val="FFFFFF"/>
                </a:highlight>
                <a:latin typeface="Roboto Thin"/>
                <a:ea typeface="Roboto Thin"/>
                <a:cs typeface="Roboto Thin"/>
                <a:sym typeface="Roboto Thin"/>
              </a:rPr>
              <a:t>Gracias a  nuestro Plan de Continuidad, DANAConnect se encuentra 100% activo para apoyarlos en sus campañas</a:t>
            </a:r>
            <a:endParaRPr sz="3000" b="0" i="0" u="none" strike="noStrike" cap="none" dirty="0">
              <a:solidFill>
                <a:schemeClr val="tx1">
                  <a:lumMod val="65000"/>
                  <a:lumOff val="35000"/>
                </a:schemeClr>
              </a:solidFill>
              <a:latin typeface="Roboto Thin"/>
              <a:ea typeface="Roboto Thin"/>
              <a:cs typeface="Roboto Thin"/>
              <a:sym typeface="Roboto Thin"/>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p:nvPr/>
        </p:nvSpPr>
        <p:spPr>
          <a:xfrm>
            <a:off x="-11475" y="-57350"/>
            <a:ext cx="12192000" cy="7111200"/>
          </a:xfrm>
          <a:prstGeom prst="rect">
            <a:avLst/>
          </a:prstGeom>
          <a:solidFill>
            <a:srgbClr val="EF4B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6"/>
          <p:cNvSpPr txBox="1"/>
          <p:nvPr/>
        </p:nvSpPr>
        <p:spPr>
          <a:xfrm>
            <a:off x="2286737" y="3429000"/>
            <a:ext cx="7354800" cy="1341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s-VE" sz="7200" b="0" i="0" u="none" strike="noStrike" cap="none">
                <a:solidFill>
                  <a:srgbClr val="FFFFFF"/>
                </a:solidFill>
                <a:latin typeface="Roboto Thin"/>
                <a:ea typeface="Roboto Thin"/>
                <a:cs typeface="Roboto Thin"/>
                <a:sym typeface="Roboto Thin"/>
              </a:rPr>
              <a:t>¡Gracias!</a:t>
            </a:r>
            <a:endParaRPr sz="7200" b="0" i="0" u="none" strike="noStrike" cap="none">
              <a:solidFill>
                <a:srgbClr val="FFFFFF"/>
              </a:solidFill>
              <a:latin typeface="Roboto Thin"/>
              <a:ea typeface="Roboto Thin"/>
              <a:cs typeface="Roboto Thin"/>
              <a:sym typeface="Roboto Thin"/>
            </a:endParaRPr>
          </a:p>
          <a:p>
            <a:pPr marL="0" marR="0" lvl="0" indent="0" algn="ctr" rtl="0">
              <a:lnSpc>
                <a:spcPct val="100000"/>
              </a:lnSpc>
              <a:spcBef>
                <a:spcPts val="0"/>
              </a:spcBef>
              <a:spcAft>
                <a:spcPts val="0"/>
              </a:spcAft>
              <a:buClr>
                <a:srgbClr val="000000"/>
              </a:buClr>
              <a:buSzPts val="7200"/>
              <a:buFont typeface="Arial"/>
              <a:buNone/>
            </a:pPr>
            <a:r>
              <a:rPr lang="es-VE" sz="7200" b="1">
                <a:solidFill>
                  <a:srgbClr val="FFFFFF"/>
                </a:solidFill>
                <a:latin typeface="Roboto"/>
                <a:ea typeface="Roboto"/>
                <a:cs typeface="Roboto"/>
                <a:sym typeface="Roboto"/>
              </a:rPr>
              <a:t>#quedatenecasa</a:t>
            </a:r>
            <a:endParaRPr sz="7200" b="1">
              <a:solidFill>
                <a:srgbClr val="FFFFFF"/>
              </a:solidFill>
              <a:latin typeface="Roboto"/>
              <a:ea typeface="Roboto"/>
              <a:cs typeface="Roboto"/>
              <a:sym typeface="Roboto"/>
            </a:endParaRPr>
          </a:p>
        </p:txBody>
      </p:sp>
      <p:pic>
        <p:nvPicPr>
          <p:cNvPr id="302" name="Google Shape;302;p36"/>
          <p:cNvPicPr preferRelativeResize="0"/>
          <p:nvPr/>
        </p:nvPicPr>
        <p:blipFill rotWithShape="1">
          <a:blip r:embed="rId3">
            <a:alphaModFix/>
          </a:blip>
          <a:srcRect r="60422"/>
          <a:stretch/>
        </p:blipFill>
        <p:spPr>
          <a:xfrm>
            <a:off x="5234688" y="1855575"/>
            <a:ext cx="1458875" cy="150495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p:nvPr/>
        </p:nvSpPr>
        <p:spPr>
          <a:xfrm>
            <a:off x="7409075" y="1780650"/>
            <a:ext cx="3647400" cy="3647400"/>
          </a:xfrm>
          <a:prstGeom prst="ellipse">
            <a:avLst/>
          </a:prstGeom>
          <a:solidFill>
            <a:srgbClr val="EF4B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5"/>
          <p:cNvSpPr/>
          <p:nvPr/>
        </p:nvSpPr>
        <p:spPr>
          <a:xfrm>
            <a:off x="1135525" y="2007350"/>
            <a:ext cx="5971500" cy="3194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chemeClr val="dk1"/>
              </a:buClr>
              <a:buSzPts val="1100"/>
              <a:buFont typeface="Arial"/>
              <a:buNone/>
            </a:pPr>
            <a:r>
              <a:rPr lang="es-VE" sz="3000" b="0" i="0" u="none" strike="noStrike" cap="none" dirty="0">
                <a:solidFill>
                  <a:schemeClr val="tx1">
                    <a:lumMod val="65000"/>
                    <a:lumOff val="35000"/>
                  </a:schemeClr>
                </a:solidFill>
                <a:highlight>
                  <a:srgbClr val="FFFFFF"/>
                </a:highlight>
                <a:latin typeface="Roboto Thin"/>
                <a:ea typeface="Roboto Thin"/>
                <a:cs typeface="Roboto Thin"/>
                <a:sym typeface="Roboto Thin"/>
              </a:rPr>
              <a:t>En situaciones como la actual es muy importante </a:t>
            </a:r>
            <a:r>
              <a:rPr lang="es-VE" sz="3000" dirty="0">
                <a:solidFill>
                  <a:schemeClr val="tx1">
                    <a:lumMod val="65000"/>
                    <a:lumOff val="35000"/>
                  </a:schemeClr>
                </a:solidFill>
                <a:highlight>
                  <a:srgbClr val="FFFFFF"/>
                </a:highlight>
                <a:latin typeface="Roboto Thin"/>
                <a:ea typeface="Roboto Thin"/>
                <a:cs typeface="Roboto Thin"/>
                <a:sym typeface="Roboto Thin"/>
              </a:rPr>
              <a:t>implementar </a:t>
            </a:r>
            <a:r>
              <a:rPr lang="es-VE" sz="3000" b="0" i="0" u="none" strike="noStrike" cap="none" dirty="0">
                <a:solidFill>
                  <a:schemeClr val="tx1">
                    <a:lumMod val="65000"/>
                    <a:lumOff val="35000"/>
                  </a:schemeClr>
                </a:solidFill>
                <a:highlight>
                  <a:srgbClr val="FFFFFF"/>
                </a:highlight>
                <a:latin typeface="Roboto Thin"/>
                <a:ea typeface="Roboto Thin"/>
                <a:cs typeface="Roboto Thin"/>
                <a:sym typeface="Roboto Thin"/>
              </a:rPr>
              <a:t>una estrategia de comunicación masiva con los colaboradores de la empresa.</a:t>
            </a:r>
            <a:endParaRPr sz="3000" b="0" i="0" u="none" strike="noStrike" cap="none" dirty="0">
              <a:solidFill>
                <a:schemeClr val="tx1">
                  <a:lumMod val="65000"/>
                  <a:lumOff val="35000"/>
                </a:schemeClr>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1100"/>
              <a:buFont typeface="Arial"/>
              <a:buNone/>
            </a:pPr>
            <a:endParaRPr sz="18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p:txBody>
      </p:sp>
      <p:pic>
        <p:nvPicPr>
          <p:cNvPr id="126" name="Google Shape;126;p15"/>
          <p:cNvPicPr preferRelativeResize="0"/>
          <p:nvPr/>
        </p:nvPicPr>
        <p:blipFill>
          <a:blip r:embed="rId3">
            <a:alphaModFix/>
          </a:blip>
          <a:stretch>
            <a:fillRect/>
          </a:stretch>
        </p:blipFill>
        <p:spPr>
          <a:xfrm>
            <a:off x="7474975" y="1936325"/>
            <a:ext cx="3581509" cy="3194100"/>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p:nvPr/>
        </p:nvSpPr>
        <p:spPr>
          <a:xfrm>
            <a:off x="8034000" y="1712475"/>
            <a:ext cx="3647400" cy="3647400"/>
          </a:xfrm>
          <a:prstGeom prst="ellipse">
            <a:avLst/>
          </a:prstGeom>
          <a:solidFill>
            <a:srgbClr val="9FC5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6"/>
          <p:cNvSpPr/>
          <p:nvPr/>
        </p:nvSpPr>
        <p:spPr>
          <a:xfrm>
            <a:off x="980450" y="1356900"/>
            <a:ext cx="5781900" cy="414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VE" sz="2400" b="0" i="0" u="none" strike="noStrike" cap="none" dirty="0">
                <a:solidFill>
                  <a:schemeClr val="tx1">
                    <a:lumMod val="65000"/>
                    <a:lumOff val="35000"/>
                  </a:schemeClr>
                </a:solidFill>
                <a:highlight>
                  <a:srgbClr val="FFFFFF"/>
                </a:highlight>
                <a:latin typeface="Roboto Thin"/>
                <a:ea typeface="Roboto Thin"/>
                <a:cs typeface="Roboto Thin"/>
                <a:sym typeface="Roboto Thin"/>
              </a:rPr>
              <a:t>Durante una emergencia o un desastre la información es la materia prima más preciada e importante. </a:t>
            </a:r>
            <a:endParaRPr dirty="0">
              <a:solidFill>
                <a:schemeClr val="tx1">
                  <a:lumMod val="65000"/>
                  <a:lumOff val="35000"/>
                </a:schemeClr>
              </a:solidFill>
            </a:endParaRPr>
          </a:p>
          <a:p>
            <a:pPr marL="0" marR="0" lvl="0" indent="0" algn="l" rtl="0">
              <a:lnSpc>
                <a:spcPct val="100000"/>
              </a:lnSpc>
              <a:spcBef>
                <a:spcPts val="0"/>
              </a:spcBef>
              <a:spcAft>
                <a:spcPts val="0"/>
              </a:spcAft>
              <a:buNone/>
            </a:pPr>
            <a:endParaRPr sz="24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r>
              <a:rPr lang="es-VE" sz="2400" b="0" i="0" u="none" strike="noStrike" cap="none" dirty="0">
                <a:solidFill>
                  <a:schemeClr val="tx1">
                    <a:lumMod val="65000"/>
                    <a:lumOff val="35000"/>
                  </a:schemeClr>
                </a:solidFill>
                <a:highlight>
                  <a:srgbClr val="FFFFFF"/>
                </a:highlight>
                <a:latin typeface="Roboto Thin"/>
                <a:ea typeface="Roboto Thin"/>
                <a:cs typeface="Roboto Thin"/>
                <a:sym typeface="Roboto Thin"/>
              </a:rPr>
              <a:t>Todos la buscan y la necesitan para tomar decisiones</a:t>
            </a:r>
            <a:r>
              <a:rPr lang="es-VE" sz="2400" dirty="0">
                <a:solidFill>
                  <a:schemeClr val="tx1">
                    <a:lumMod val="65000"/>
                    <a:lumOff val="35000"/>
                  </a:schemeClr>
                </a:solidFill>
                <a:highlight>
                  <a:srgbClr val="FFFFFF"/>
                </a:highlight>
                <a:latin typeface="Roboto Thin"/>
                <a:ea typeface="Roboto Thin"/>
                <a:cs typeface="Roboto Thin"/>
                <a:sym typeface="Roboto Thin"/>
              </a:rPr>
              <a:t>,</a:t>
            </a:r>
            <a:r>
              <a:rPr lang="es-VE" sz="2400" b="0" i="0" u="none" strike="noStrike" cap="none" dirty="0">
                <a:solidFill>
                  <a:schemeClr val="tx1">
                    <a:lumMod val="65000"/>
                    <a:lumOff val="35000"/>
                  </a:schemeClr>
                </a:solidFill>
                <a:highlight>
                  <a:srgbClr val="FFFFFF"/>
                </a:highlight>
                <a:latin typeface="Roboto Thin"/>
                <a:ea typeface="Roboto Thin"/>
                <a:cs typeface="Roboto Thin"/>
                <a:sym typeface="Roboto Thin"/>
              </a:rPr>
              <a:t> y sobre todo… </a:t>
            </a:r>
            <a:endParaRPr dirty="0">
              <a:solidFill>
                <a:schemeClr val="tx1">
                  <a:lumMod val="65000"/>
                  <a:lumOff val="35000"/>
                </a:schemeClr>
              </a:solidFill>
            </a:endParaRPr>
          </a:p>
          <a:p>
            <a:pPr marL="0" marR="0" lvl="0" indent="0" algn="l" rtl="0">
              <a:lnSpc>
                <a:spcPct val="100000"/>
              </a:lnSpc>
              <a:spcBef>
                <a:spcPts val="0"/>
              </a:spcBef>
              <a:spcAft>
                <a:spcPts val="0"/>
              </a:spcAft>
              <a:buNone/>
            </a:pPr>
            <a:endParaRPr sz="24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ctr" rtl="0">
              <a:lnSpc>
                <a:spcPct val="100000"/>
              </a:lnSpc>
              <a:spcBef>
                <a:spcPts val="0"/>
              </a:spcBef>
              <a:spcAft>
                <a:spcPts val="0"/>
              </a:spcAft>
              <a:buNone/>
            </a:pPr>
            <a:r>
              <a:rPr lang="es-VE" sz="2400" i="1" u="none" strike="noStrike" cap="none" dirty="0">
                <a:solidFill>
                  <a:schemeClr val="tx1">
                    <a:lumMod val="65000"/>
                    <a:lumOff val="35000"/>
                  </a:schemeClr>
                </a:solidFill>
                <a:highlight>
                  <a:srgbClr val="FFFFFF"/>
                </a:highlight>
                <a:latin typeface="Roboto Thin"/>
                <a:ea typeface="Roboto Thin"/>
                <a:cs typeface="Roboto Thin"/>
                <a:sym typeface="Roboto Thin"/>
              </a:rPr>
              <a:t>para poder brindar una respuesta oportuna, rápida y adecuada a las personas afectadas</a:t>
            </a:r>
            <a:endParaRPr sz="2400" i="1" u="none" strike="noStrike" cap="none" dirty="0">
              <a:solidFill>
                <a:schemeClr val="tx1">
                  <a:lumMod val="65000"/>
                  <a:lumOff val="35000"/>
                </a:schemeClr>
              </a:solidFill>
              <a:highlight>
                <a:srgbClr val="FFFFFF"/>
              </a:highlight>
              <a:latin typeface="Roboto Thin"/>
              <a:ea typeface="Roboto Thin"/>
              <a:cs typeface="Roboto Thin"/>
              <a:sym typeface="Roboto Thin"/>
            </a:endParaRPr>
          </a:p>
        </p:txBody>
      </p:sp>
      <p:pic>
        <p:nvPicPr>
          <p:cNvPr id="134" name="Google Shape;134;p16"/>
          <p:cNvPicPr preferRelativeResize="0"/>
          <p:nvPr/>
        </p:nvPicPr>
        <p:blipFill>
          <a:blip r:embed="rId3">
            <a:alphaModFix/>
          </a:blip>
          <a:stretch>
            <a:fillRect/>
          </a:stretch>
        </p:blipFill>
        <p:spPr>
          <a:xfrm>
            <a:off x="7698750" y="1552575"/>
            <a:ext cx="4076700" cy="3752850"/>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7"/>
          <p:cNvSpPr/>
          <p:nvPr/>
        </p:nvSpPr>
        <p:spPr>
          <a:xfrm>
            <a:off x="8034000" y="1712475"/>
            <a:ext cx="3647400" cy="3647400"/>
          </a:xfrm>
          <a:prstGeom prst="ellipse">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7"/>
          <p:cNvSpPr/>
          <p:nvPr/>
        </p:nvSpPr>
        <p:spPr>
          <a:xfrm>
            <a:off x="1004525" y="1127875"/>
            <a:ext cx="6332700" cy="329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VE" sz="3000" i="0" u="none" strike="noStrike" cap="none" dirty="0">
                <a:solidFill>
                  <a:schemeClr val="tx1">
                    <a:lumMod val="65000"/>
                    <a:lumOff val="35000"/>
                  </a:schemeClr>
                </a:solidFill>
                <a:latin typeface="Roboto Thin"/>
                <a:ea typeface="Roboto Thin"/>
                <a:cs typeface="Roboto Thin"/>
                <a:sym typeface="Roboto Thin"/>
              </a:rPr>
              <a:t>Pero c</a:t>
            </a:r>
            <a:r>
              <a:rPr lang="es-VE" sz="3000" dirty="0">
                <a:solidFill>
                  <a:schemeClr val="tx1">
                    <a:lumMod val="65000"/>
                    <a:lumOff val="35000"/>
                  </a:schemeClr>
                </a:solidFill>
                <a:latin typeface="Roboto Thin"/>
                <a:ea typeface="Roboto Thin"/>
                <a:cs typeface="Roboto Thin"/>
                <a:sym typeface="Roboto Thin"/>
              </a:rPr>
              <a:t>ó</a:t>
            </a:r>
            <a:r>
              <a:rPr lang="es-VE" sz="3000" i="0" u="none" strike="noStrike" cap="none" dirty="0">
                <a:solidFill>
                  <a:schemeClr val="tx1">
                    <a:lumMod val="65000"/>
                    <a:lumOff val="35000"/>
                  </a:schemeClr>
                </a:solidFill>
                <a:latin typeface="Roboto Thin"/>
                <a:ea typeface="Roboto Thin"/>
                <a:cs typeface="Roboto Thin"/>
                <a:sym typeface="Roboto Thin"/>
              </a:rPr>
              <a:t>mo hacemos llegar la </a:t>
            </a:r>
            <a:r>
              <a:rPr lang="es-VE" sz="3000" dirty="0">
                <a:solidFill>
                  <a:schemeClr val="tx1">
                    <a:lumMod val="65000"/>
                    <a:lumOff val="35000"/>
                  </a:schemeClr>
                </a:solidFill>
                <a:latin typeface="Roboto Thin"/>
                <a:ea typeface="Roboto Thin"/>
                <a:cs typeface="Roboto Thin"/>
                <a:sym typeface="Roboto Thin"/>
              </a:rPr>
              <a:t>información</a:t>
            </a:r>
            <a:r>
              <a:rPr lang="es-VE" sz="3000" i="0" u="none" strike="noStrike" cap="none" dirty="0">
                <a:solidFill>
                  <a:schemeClr val="tx1">
                    <a:lumMod val="65000"/>
                    <a:lumOff val="35000"/>
                  </a:schemeClr>
                </a:solidFill>
                <a:latin typeface="Roboto Thin"/>
                <a:ea typeface="Roboto Thin"/>
                <a:cs typeface="Roboto Thin"/>
                <a:sym typeface="Roboto Thin"/>
              </a:rPr>
              <a:t> de forma masiva a nuestros colaboradores si:</a:t>
            </a:r>
            <a:endParaRPr sz="3000" dirty="0">
              <a:solidFill>
                <a:schemeClr val="tx1">
                  <a:lumMod val="65000"/>
                  <a:lumOff val="35000"/>
                </a:schemeClr>
              </a:solidFill>
              <a:latin typeface="Roboto"/>
              <a:ea typeface="Roboto"/>
              <a:cs typeface="Roboto"/>
              <a:sym typeface="Roboto"/>
            </a:endParaRPr>
          </a:p>
          <a:p>
            <a:pPr marL="0" marR="0" lvl="0" indent="0" algn="l" rtl="0">
              <a:lnSpc>
                <a:spcPct val="100000"/>
              </a:lnSpc>
              <a:spcBef>
                <a:spcPts val="0"/>
              </a:spcBef>
              <a:spcAft>
                <a:spcPts val="0"/>
              </a:spcAft>
              <a:buNone/>
            </a:pPr>
            <a:endParaRPr sz="2400" b="0" i="0" u="none" strike="noStrike" cap="none" dirty="0">
              <a:solidFill>
                <a:schemeClr val="tx1">
                  <a:lumMod val="65000"/>
                  <a:lumOff val="35000"/>
                </a:schemeClr>
              </a:solidFill>
              <a:latin typeface="Roboto Thin"/>
              <a:ea typeface="Roboto Thin"/>
              <a:cs typeface="Roboto Thin"/>
              <a:sym typeface="Roboto Thin"/>
            </a:endParaRPr>
          </a:p>
          <a:p>
            <a:pPr marL="342900" marR="0" lvl="0" indent="-342900" algn="l" rtl="0">
              <a:lnSpc>
                <a:spcPct val="100000"/>
              </a:lnSpc>
              <a:spcBef>
                <a:spcPts val="0"/>
              </a:spcBef>
              <a:spcAft>
                <a:spcPts val="0"/>
              </a:spcAft>
              <a:buClr>
                <a:srgbClr val="000000"/>
              </a:buClr>
              <a:buSzPts val="2400"/>
              <a:buFont typeface="Arial"/>
              <a:buChar char="•"/>
            </a:pPr>
            <a:r>
              <a:rPr lang="es-VE" sz="2400" b="0" i="0" u="none" strike="noStrike" cap="none" dirty="0">
                <a:solidFill>
                  <a:schemeClr val="tx1">
                    <a:lumMod val="65000"/>
                    <a:lumOff val="35000"/>
                  </a:schemeClr>
                </a:solidFill>
                <a:latin typeface="Roboto Thin"/>
                <a:ea typeface="Roboto Thin"/>
                <a:cs typeface="Roboto Thin"/>
                <a:sym typeface="Roboto Thin"/>
              </a:rPr>
              <a:t>No pueden </a:t>
            </a:r>
            <a:r>
              <a:rPr lang="es-VE" sz="2400" dirty="0">
                <a:solidFill>
                  <a:schemeClr val="tx1">
                    <a:lumMod val="65000"/>
                    <a:lumOff val="35000"/>
                  </a:schemeClr>
                </a:solidFill>
                <a:latin typeface="Roboto Thin"/>
                <a:ea typeface="Roboto Thin"/>
                <a:cs typeface="Roboto Thin"/>
                <a:sym typeface="Roboto Thin"/>
              </a:rPr>
              <a:t>consultar</a:t>
            </a:r>
            <a:r>
              <a:rPr lang="es-VE" sz="2400" b="0" i="0" u="none" strike="noStrike" cap="none" dirty="0">
                <a:solidFill>
                  <a:schemeClr val="tx1">
                    <a:lumMod val="65000"/>
                    <a:lumOff val="35000"/>
                  </a:schemeClr>
                </a:solidFill>
                <a:latin typeface="Roboto Thin"/>
                <a:ea typeface="Roboto Thin"/>
                <a:cs typeface="Roboto Thin"/>
                <a:sym typeface="Roboto Thin"/>
              </a:rPr>
              <a:t> el correo corporativo</a:t>
            </a:r>
            <a:endParaRPr dirty="0">
              <a:solidFill>
                <a:schemeClr val="tx1">
                  <a:lumMod val="65000"/>
                  <a:lumOff val="35000"/>
                </a:schemeClr>
              </a:solidFill>
            </a:endParaRPr>
          </a:p>
          <a:p>
            <a:pPr marL="342900" marR="0" lvl="0" indent="-342900" algn="l" rtl="0">
              <a:lnSpc>
                <a:spcPct val="100000"/>
              </a:lnSpc>
              <a:spcBef>
                <a:spcPts val="0"/>
              </a:spcBef>
              <a:spcAft>
                <a:spcPts val="0"/>
              </a:spcAft>
              <a:buClr>
                <a:srgbClr val="000000"/>
              </a:buClr>
              <a:buSzPts val="2400"/>
              <a:buFont typeface="Arial"/>
              <a:buChar char="•"/>
            </a:pPr>
            <a:r>
              <a:rPr lang="es-VE" sz="2400" b="0" i="0" u="none" strike="noStrike" cap="none" dirty="0">
                <a:solidFill>
                  <a:schemeClr val="tx1">
                    <a:lumMod val="65000"/>
                    <a:lumOff val="35000"/>
                  </a:schemeClr>
                </a:solidFill>
                <a:latin typeface="Roboto Thin"/>
                <a:ea typeface="Roboto Thin"/>
                <a:cs typeface="Roboto Thin"/>
                <a:sym typeface="Roboto Thin"/>
              </a:rPr>
              <a:t>No tienen conexión a internet</a:t>
            </a:r>
            <a:endParaRPr dirty="0">
              <a:solidFill>
                <a:schemeClr val="tx1">
                  <a:lumMod val="65000"/>
                  <a:lumOff val="35000"/>
                </a:schemeClr>
              </a:solidFill>
            </a:endParaRPr>
          </a:p>
          <a:p>
            <a:pPr marL="342900" marR="0" lvl="0" indent="-342900" algn="l" rtl="0">
              <a:lnSpc>
                <a:spcPct val="100000"/>
              </a:lnSpc>
              <a:spcBef>
                <a:spcPts val="0"/>
              </a:spcBef>
              <a:spcAft>
                <a:spcPts val="0"/>
              </a:spcAft>
              <a:buClr>
                <a:srgbClr val="000000"/>
              </a:buClr>
              <a:buSzPts val="2400"/>
              <a:buFont typeface="Arial"/>
              <a:buChar char="•"/>
            </a:pPr>
            <a:r>
              <a:rPr lang="es-VE" sz="2400" b="0" i="0" u="none" strike="noStrike" cap="none" dirty="0">
                <a:solidFill>
                  <a:schemeClr val="tx1">
                    <a:lumMod val="65000"/>
                    <a:lumOff val="35000"/>
                  </a:schemeClr>
                </a:solidFill>
                <a:latin typeface="Roboto Thin"/>
                <a:ea typeface="Roboto Thin"/>
                <a:cs typeface="Roboto Thin"/>
                <a:sym typeface="Roboto Thin"/>
              </a:rPr>
              <a:t>Su </a:t>
            </a:r>
            <a:r>
              <a:rPr lang="es-VE" sz="2400" dirty="0">
                <a:solidFill>
                  <a:schemeClr val="tx1">
                    <a:lumMod val="65000"/>
                    <a:lumOff val="35000"/>
                  </a:schemeClr>
                </a:solidFill>
                <a:latin typeface="Roboto Thin"/>
                <a:ea typeface="Roboto Thin"/>
                <a:cs typeface="Roboto Thin"/>
                <a:sym typeface="Roboto Thin"/>
              </a:rPr>
              <a:t>teléfono</a:t>
            </a:r>
            <a:r>
              <a:rPr lang="es-VE" sz="2400" b="0" i="0" u="none" strike="noStrike" cap="none" dirty="0">
                <a:solidFill>
                  <a:schemeClr val="tx1">
                    <a:lumMod val="65000"/>
                    <a:lumOff val="35000"/>
                  </a:schemeClr>
                </a:solidFill>
                <a:latin typeface="Roboto Thin"/>
                <a:ea typeface="Roboto Thin"/>
                <a:cs typeface="Roboto Thin"/>
                <a:sym typeface="Roboto Thin"/>
              </a:rPr>
              <a:t> no es inteligente y no pueden consultar un navegador de internet, </a:t>
            </a:r>
            <a:endParaRPr dirty="0">
              <a:solidFill>
                <a:schemeClr val="tx1">
                  <a:lumMod val="65000"/>
                  <a:lumOff val="35000"/>
                </a:schemeClr>
              </a:solidFill>
            </a:endParaRPr>
          </a:p>
          <a:p>
            <a:pPr marL="342900" marR="0" lvl="0" indent="-342900" algn="l" rtl="0">
              <a:lnSpc>
                <a:spcPct val="100000"/>
              </a:lnSpc>
              <a:spcBef>
                <a:spcPts val="0"/>
              </a:spcBef>
              <a:spcAft>
                <a:spcPts val="0"/>
              </a:spcAft>
              <a:buClr>
                <a:srgbClr val="000000"/>
              </a:buClr>
              <a:buSzPts val="2400"/>
              <a:buFont typeface="Arial"/>
              <a:buChar char="•"/>
            </a:pPr>
            <a:r>
              <a:rPr lang="es-VE" sz="2400" b="0" i="0" u="none" strike="noStrike" cap="none" dirty="0">
                <a:solidFill>
                  <a:schemeClr val="tx1">
                    <a:lumMod val="65000"/>
                    <a:lumOff val="35000"/>
                  </a:schemeClr>
                </a:solidFill>
                <a:latin typeface="Roboto Thin"/>
                <a:ea typeface="Roboto Thin"/>
                <a:cs typeface="Roboto Thin"/>
                <a:sym typeface="Roboto Thin"/>
              </a:rPr>
              <a:t>Se le acabaron los datos de su plan</a:t>
            </a:r>
            <a:endParaRPr dirty="0">
              <a:solidFill>
                <a:schemeClr val="tx1">
                  <a:lumMod val="65000"/>
                  <a:lumOff val="35000"/>
                </a:schemeClr>
              </a:solidFil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tx1">
                  <a:lumMod val="65000"/>
                  <a:lumOff val="35000"/>
                </a:schemeClr>
              </a:solidFill>
              <a:latin typeface="Roboto Thin"/>
              <a:ea typeface="Roboto Thin"/>
              <a:cs typeface="Roboto Thin"/>
              <a:sym typeface="Roboto Thin"/>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tx1">
                  <a:lumMod val="65000"/>
                  <a:lumOff val="35000"/>
                </a:schemeClr>
              </a:solidFill>
              <a:latin typeface="Roboto Thin"/>
              <a:ea typeface="Roboto Thin"/>
              <a:cs typeface="Roboto Thin"/>
              <a:sym typeface="Roboto Thin"/>
            </a:endParaRPr>
          </a:p>
          <a:p>
            <a:pPr marL="0" marR="0" lvl="0" indent="0" algn="l" rtl="0">
              <a:lnSpc>
                <a:spcPct val="100000"/>
              </a:lnSpc>
              <a:spcBef>
                <a:spcPts val="0"/>
              </a:spcBef>
              <a:spcAft>
                <a:spcPts val="0"/>
              </a:spcAft>
              <a:buNone/>
            </a:pPr>
            <a:r>
              <a:rPr lang="es-VE" sz="2400" b="0" i="0" u="none" strike="noStrike" cap="none" dirty="0">
                <a:solidFill>
                  <a:schemeClr val="tx1">
                    <a:lumMod val="65000"/>
                    <a:lumOff val="35000"/>
                  </a:schemeClr>
                </a:solidFill>
                <a:latin typeface="Roboto Thin"/>
                <a:ea typeface="Roboto Thin"/>
                <a:cs typeface="Roboto Thin"/>
                <a:sym typeface="Roboto Thin"/>
              </a:rPr>
              <a:t>Debemos activar un plan de  </a:t>
            </a:r>
            <a:r>
              <a:rPr lang="es-VE" sz="2400" b="1" dirty="0">
                <a:solidFill>
                  <a:schemeClr val="tx1">
                    <a:lumMod val="65000"/>
                    <a:lumOff val="35000"/>
                  </a:schemeClr>
                </a:solidFill>
                <a:latin typeface="Roboto Thin"/>
                <a:ea typeface="Roboto Thin"/>
                <a:cs typeface="Roboto Thin"/>
                <a:sym typeface="Roboto Thin"/>
              </a:rPr>
              <a:t>comunicación</a:t>
            </a:r>
            <a:r>
              <a:rPr lang="es-VE" sz="2400" b="1" i="0" u="none" strike="noStrike" cap="none" dirty="0">
                <a:solidFill>
                  <a:schemeClr val="tx1">
                    <a:lumMod val="65000"/>
                    <a:lumOff val="35000"/>
                  </a:schemeClr>
                </a:solidFill>
                <a:latin typeface="Roboto Thin"/>
                <a:ea typeface="Roboto Thin"/>
                <a:cs typeface="Roboto Thin"/>
                <a:sym typeface="Roboto Thin"/>
              </a:rPr>
              <a:t> corporativa </a:t>
            </a:r>
            <a:endParaRPr dirty="0">
              <a:solidFill>
                <a:schemeClr val="tx1">
                  <a:lumMod val="65000"/>
                  <a:lumOff val="35000"/>
                </a:schemeClr>
              </a:solidFill>
            </a:endParaRPr>
          </a:p>
          <a:p>
            <a:pPr marL="0" marR="0" lvl="0" indent="0" algn="l" rtl="0">
              <a:lnSpc>
                <a:spcPct val="115000"/>
              </a:lnSpc>
              <a:spcBef>
                <a:spcPts val="1000"/>
              </a:spcBef>
              <a:spcAft>
                <a:spcPts val="0"/>
              </a:spcAft>
              <a:buClr>
                <a:schemeClr val="dk1"/>
              </a:buClr>
              <a:buSzPts val="1100"/>
              <a:buFont typeface="Arial"/>
              <a:buNone/>
            </a:pPr>
            <a:endParaRPr sz="3000" b="0" i="0" u="none" strike="noStrike" cap="none" dirty="0">
              <a:solidFill>
                <a:schemeClr val="tx1">
                  <a:lumMod val="65000"/>
                  <a:lumOff val="35000"/>
                </a:schemeClr>
              </a:solidFill>
              <a:latin typeface="Roboto Thin"/>
              <a:ea typeface="Roboto Thin"/>
              <a:cs typeface="Roboto Thin"/>
              <a:sym typeface="Roboto Thin"/>
            </a:endParaRPr>
          </a:p>
        </p:txBody>
      </p:sp>
      <p:pic>
        <p:nvPicPr>
          <p:cNvPr id="142" name="Google Shape;142;p17"/>
          <p:cNvPicPr preferRelativeResize="0"/>
          <p:nvPr/>
        </p:nvPicPr>
        <p:blipFill>
          <a:blip r:embed="rId3">
            <a:alphaModFix/>
          </a:blip>
          <a:stretch>
            <a:fillRect/>
          </a:stretch>
        </p:blipFill>
        <p:spPr>
          <a:xfrm>
            <a:off x="8613225" y="1602121"/>
            <a:ext cx="2318600" cy="4312273"/>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p:nvPr/>
        </p:nvSpPr>
        <p:spPr>
          <a:xfrm>
            <a:off x="1024425" y="844700"/>
            <a:ext cx="6753000" cy="573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VE" sz="3600" i="0" u="none" strike="noStrike" cap="none" dirty="0">
                <a:solidFill>
                  <a:schemeClr val="tx1">
                    <a:lumMod val="65000"/>
                    <a:lumOff val="35000"/>
                  </a:schemeClr>
                </a:solidFill>
                <a:highlight>
                  <a:srgbClr val="FFFFFF"/>
                </a:highlight>
                <a:latin typeface="Roboto Thin"/>
                <a:ea typeface="Roboto Thin"/>
                <a:cs typeface="Roboto Thin"/>
                <a:sym typeface="Roboto Thin"/>
              </a:rPr>
              <a:t>¿Qué es la </a:t>
            </a:r>
            <a:r>
              <a:rPr lang="es-VE" sz="3600" dirty="0">
                <a:solidFill>
                  <a:schemeClr val="tx1">
                    <a:lumMod val="65000"/>
                    <a:lumOff val="35000"/>
                  </a:schemeClr>
                </a:solidFill>
                <a:highlight>
                  <a:srgbClr val="FFFFFF"/>
                </a:highlight>
                <a:latin typeface="Roboto Thin"/>
                <a:ea typeface="Roboto Thin"/>
                <a:cs typeface="Roboto Thin"/>
                <a:sym typeface="Roboto Thin"/>
              </a:rPr>
              <a:t>comunicación</a:t>
            </a:r>
            <a:r>
              <a:rPr lang="es-VE" sz="3600" i="0" u="none" strike="noStrike" cap="none" dirty="0">
                <a:solidFill>
                  <a:schemeClr val="tx1">
                    <a:lumMod val="65000"/>
                    <a:lumOff val="35000"/>
                  </a:schemeClr>
                </a:solidFill>
                <a:highlight>
                  <a:srgbClr val="FFFFFF"/>
                </a:highlight>
                <a:latin typeface="Roboto Thin"/>
                <a:ea typeface="Roboto Thin"/>
                <a:cs typeface="Roboto Thin"/>
                <a:sym typeface="Roboto Thin"/>
              </a:rPr>
              <a:t> corporativa de una empresa?</a:t>
            </a:r>
            <a:endParaRPr sz="3600" dirty="0">
              <a:solidFill>
                <a:schemeClr val="tx1">
                  <a:lumMod val="65000"/>
                  <a:lumOff val="35000"/>
                </a:schemeClr>
              </a:solidFill>
              <a:latin typeface="Roboto Thin"/>
              <a:ea typeface="Roboto Thin"/>
              <a:cs typeface="Roboto Thin"/>
              <a:sym typeface="Roboto Thin"/>
            </a:endParaRPr>
          </a:p>
          <a:p>
            <a:pPr marL="0" marR="0" lvl="0" indent="0" algn="l" rtl="0">
              <a:lnSpc>
                <a:spcPct val="100000"/>
              </a:lnSpc>
              <a:spcBef>
                <a:spcPts val="0"/>
              </a:spcBef>
              <a:spcAft>
                <a:spcPts val="0"/>
              </a:spcAft>
              <a:buNone/>
            </a:pPr>
            <a:endParaRPr sz="240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r>
              <a:rPr lang="es-VE" sz="2400" dirty="0">
                <a:solidFill>
                  <a:schemeClr val="tx1">
                    <a:lumMod val="65000"/>
                    <a:lumOff val="35000"/>
                  </a:schemeClr>
                </a:solidFill>
                <a:highlight>
                  <a:srgbClr val="FFFFFF"/>
                </a:highlight>
                <a:latin typeface="Roboto Thin"/>
                <a:ea typeface="Roboto Thin"/>
                <a:cs typeface="Roboto Thin"/>
                <a:sym typeface="Roboto Thin"/>
              </a:rPr>
              <a:t>Estrategia que</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 dirige todos los mensajes que </a:t>
            </a:r>
            <a:r>
              <a:rPr lang="es-VE" sz="2400" dirty="0">
                <a:solidFill>
                  <a:schemeClr val="tx1">
                    <a:lumMod val="65000"/>
                    <a:lumOff val="35000"/>
                  </a:schemeClr>
                </a:solidFill>
                <a:highlight>
                  <a:srgbClr val="FFFFFF"/>
                </a:highlight>
                <a:latin typeface="Roboto Thin"/>
                <a:ea typeface="Roboto Thin"/>
                <a:cs typeface="Roboto Thin"/>
                <a:sym typeface="Roboto Thin"/>
              </a:rPr>
              <a:t>l</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a empresa desea transmitir a tod</a:t>
            </a:r>
            <a:r>
              <a:rPr lang="es-VE" sz="2400" dirty="0">
                <a:solidFill>
                  <a:schemeClr val="tx1">
                    <a:lumMod val="65000"/>
                    <a:lumOff val="35000"/>
                  </a:schemeClr>
                </a:solidFill>
                <a:highlight>
                  <a:srgbClr val="FFFFFF"/>
                </a:highlight>
                <a:latin typeface="Roboto Thin"/>
                <a:ea typeface="Roboto Thin"/>
                <a:cs typeface="Roboto Thin"/>
                <a:sym typeface="Roboto Thin"/>
              </a:rPr>
              <a:t>o</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s sus </a:t>
            </a:r>
            <a:r>
              <a:rPr lang="es-VE" sz="2400" dirty="0">
                <a:solidFill>
                  <a:schemeClr val="tx1">
                    <a:lumMod val="65000"/>
                    <a:lumOff val="35000"/>
                  </a:schemeClr>
                </a:solidFill>
                <a:highlight>
                  <a:srgbClr val="FFFFFF"/>
                </a:highlight>
                <a:latin typeface="Roboto Thin"/>
                <a:ea typeface="Roboto Thin"/>
                <a:cs typeface="Roboto Thin"/>
                <a:sym typeface="Roboto Thin"/>
              </a:rPr>
              <a:t>integrantes</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 </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Su objetivo es transmitir ideas, conceptos determinados e inf</a:t>
            </a:r>
            <a:r>
              <a:rPr lang="es-VE" sz="2400" dirty="0">
                <a:solidFill>
                  <a:schemeClr val="tx1">
                    <a:lumMod val="65000"/>
                    <a:lumOff val="35000"/>
                  </a:schemeClr>
                </a:solidFill>
                <a:highlight>
                  <a:srgbClr val="FFFFFF"/>
                </a:highlight>
                <a:latin typeface="Roboto Thin"/>
                <a:ea typeface="Roboto Thin"/>
                <a:cs typeface="Roboto Thin"/>
                <a:sym typeface="Roboto Thin"/>
              </a:rPr>
              <a:t>or</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maci</a:t>
            </a:r>
            <a:r>
              <a:rPr lang="es-VE" sz="2400" dirty="0">
                <a:solidFill>
                  <a:schemeClr val="tx1">
                    <a:lumMod val="65000"/>
                    <a:lumOff val="35000"/>
                  </a:schemeClr>
                </a:solidFill>
                <a:highlight>
                  <a:schemeClr val="lt1"/>
                </a:highlight>
                <a:latin typeface="Roboto Thin"/>
                <a:ea typeface="Roboto Thin"/>
                <a:cs typeface="Roboto Thin"/>
                <a:sym typeface="Roboto Thin"/>
              </a:rPr>
              <a:t>ó</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n relacionad</a:t>
            </a:r>
            <a:r>
              <a:rPr lang="es-VE" sz="2400" dirty="0">
                <a:solidFill>
                  <a:schemeClr val="tx1">
                    <a:lumMod val="65000"/>
                    <a:lumOff val="35000"/>
                  </a:schemeClr>
                </a:solidFill>
                <a:highlight>
                  <a:srgbClr val="FFFFFF"/>
                </a:highlight>
                <a:latin typeface="Roboto Thin"/>
                <a:ea typeface="Roboto Thin"/>
                <a:cs typeface="Roboto Thin"/>
                <a:sym typeface="Roboto Thin"/>
              </a:rPr>
              <a:t>a</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 con la organización, sus estrategias y objetivos</a:t>
            </a:r>
            <a:r>
              <a:rPr lang="es-VE" sz="2400" dirty="0">
                <a:solidFill>
                  <a:schemeClr val="tx1">
                    <a:lumMod val="65000"/>
                    <a:lumOff val="35000"/>
                  </a:schemeClr>
                </a:solidFill>
                <a:highlight>
                  <a:srgbClr val="FFFFFF"/>
                </a:highlight>
                <a:latin typeface="Roboto Thin"/>
                <a:ea typeface="Roboto Thin"/>
                <a:cs typeface="Roboto Thin"/>
                <a:sym typeface="Roboto Thin"/>
              </a:rPr>
              <a:t>, </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 </a:t>
            </a:r>
            <a:r>
              <a:rPr lang="es-VE" sz="2400" dirty="0">
                <a:solidFill>
                  <a:schemeClr val="tx1">
                    <a:lumMod val="65000"/>
                    <a:lumOff val="35000"/>
                  </a:schemeClr>
                </a:solidFill>
                <a:highlight>
                  <a:srgbClr val="FFFFFF"/>
                </a:highlight>
                <a:latin typeface="Roboto Thin"/>
                <a:ea typeface="Roboto Thin"/>
                <a:cs typeface="Roboto Thin"/>
                <a:sym typeface="Roboto Thin"/>
              </a:rPr>
              <a:t>además de apoyar en</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 la </a:t>
            </a:r>
            <a:r>
              <a:rPr lang="es-VE" sz="2400" dirty="0">
                <a:solidFill>
                  <a:schemeClr val="tx1">
                    <a:lumMod val="65000"/>
                    <a:lumOff val="35000"/>
                  </a:schemeClr>
                </a:solidFill>
                <a:highlight>
                  <a:srgbClr val="FFFFFF"/>
                </a:highlight>
                <a:latin typeface="Roboto Thin"/>
                <a:ea typeface="Roboto Thin"/>
                <a:cs typeface="Roboto Thin"/>
                <a:sym typeface="Roboto Thin"/>
              </a:rPr>
              <a:t>situación</a:t>
            </a:r>
            <a:r>
              <a:rPr lang="es-VE" sz="2400" i="0" u="none" strike="noStrike" cap="none" dirty="0">
                <a:solidFill>
                  <a:schemeClr val="tx1">
                    <a:lumMod val="65000"/>
                    <a:lumOff val="35000"/>
                  </a:schemeClr>
                </a:solidFill>
                <a:highlight>
                  <a:srgbClr val="FFFFFF"/>
                </a:highlight>
                <a:latin typeface="Roboto Thin"/>
                <a:ea typeface="Roboto Thin"/>
                <a:cs typeface="Roboto Thin"/>
                <a:sym typeface="Roboto Thin"/>
              </a:rPr>
              <a:t> actual que se vive.</a:t>
            </a:r>
            <a:endParaRPr sz="240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ctr" rtl="0">
              <a:lnSpc>
                <a:spcPct val="100000"/>
              </a:lnSpc>
              <a:spcBef>
                <a:spcPts val="0"/>
              </a:spcBef>
              <a:spcAft>
                <a:spcPts val="0"/>
              </a:spcAft>
              <a:buNone/>
            </a:pPr>
            <a:r>
              <a:rPr lang="es-VE" sz="2400" i="1" u="none" strike="noStrike" cap="none" dirty="0">
                <a:solidFill>
                  <a:schemeClr val="tx1">
                    <a:lumMod val="65000"/>
                    <a:lumOff val="35000"/>
                  </a:schemeClr>
                </a:solidFill>
                <a:highlight>
                  <a:srgbClr val="FFFFFF"/>
                </a:highlight>
                <a:latin typeface="Roboto Thin"/>
                <a:ea typeface="Roboto Thin"/>
                <a:cs typeface="Roboto Thin"/>
                <a:sym typeface="Roboto Thin"/>
              </a:rPr>
              <a:t>La comunicación corporativa:  </a:t>
            </a:r>
            <a:endParaRPr dirty="0">
              <a:solidFill>
                <a:schemeClr val="tx1">
                  <a:lumMod val="65000"/>
                  <a:lumOff val="35000"/>
                </a:schemeClr>
              </a:solidFill>
              <a:latin typeface="Roboto Thin"/>
              <a:ea typeface="Roboto Thin"/>
              <a:cs typeface="Roboto Thin"/>
              <a:sym typeface="Roboto Thin"/>
            </a:endParaRPr>
          </a:p>
          <a:p>
            <a:pPr marL="0" marR="0" lvl="0" indent="0" algn="ctr" rtl="0">
              <a:lnSpc>
                <a:spcPct val="100000"/>
              </a:lnSpc>
              <a:spcBef>
                <a:spcPts val="0"/>
              </a:spcBef>
              <a:spcAft>
                <a:spcPts val="0"/>
              </a:spcAft>
              <a:buNone/>
            </a:pPr>
            <a:r>
              <a:rPr lang="es-VE" sz="2400" b="1" i="1" u="none" strike="noStrike" cap="none" dirty="0">
                <a:solidFill>
                  <a:schemeClr val="tx1">
                    <a:lumMod val="65000"/>
                    <a:lumOff val="35000"/>
                  </a:schemeClr>
                </a:solidFill>
                <a:highlight>
                  <a:srgbClr val="FFFFFF"/>
                </a:highlight>
                <a:latin typeface="Roboto"/>
                <a:ea typeface="Roboto"/>
                <a:cs typeface="Roboto"/>
                <a:sym typeface="Roboto"/>
              </a:rPr>
              <a:t>INTEGRA y CONECTA </a:t>
            </a:r>
            <a:endParaRPr sz="2400" b="1" i="1" dirty="0">
              <a:solidFill>
                <a:schemeClr val="tx1">
                  <a:lumMod val="65000"/>
                  <a:lumOff val="35000"/>
                </a:schemeClr>
              </a:solidFill>
              <a:latin typeface="Roboto"/>
              <a:ea typeface="Roboto"/>
              <a:cs typeface="Roboto"/>
              <a:sym typeface="Roboto"/>
            </a:endParaRPr>
          </a:p>
          <a:p>
            <a:pPr marL="0" marR="0" lvl="0" indent="0" algn="l" rtl="0">
              <a:lnSpc>
                <a:spcPct val="115000"/>
              </a:lnSpc>
              <a:spcBef>
                <a:spcPts val="1000"/>
              </a:spcBef>
              <a:spcAft>
                <a:spcPts val="0"/>
              </a:spcAft>
              <a:buClr>
                <a:schemeClr val="dk1"/>
              </a:buClr>
              <a:buSzPts val="1100"/>
              <a:buFont typeface="Arial"/>
              <a:buNone/>
            </a:pPr>
            <a:endParaRPr sz="3000" i="0" u="none" strike="noStrike" cap="none" dirty="0">
              <a:solidFill>
                <a:schemeClr val="tx1">
                  <a:lumMod val="65000"/>
                  <a:lumOff val="35000"/>
                </a:schemeClr>
              </a:solidFill>
              <a:latin typeface="Roboto Thin"/>
              <a:ea typeface="Roboto Thin"/>
              <a:cs typeface="Roboto Thin"/>
              <a:sym typeface="Roboto Thin"/>
            </a:endParaRPr>
          </a:p>
        </p:txBody>
      </p:sp>
      <p:sp>
        <p:nvSpPr>
          <p:cNvPr id="149" name="Google Shape;149;p18"/>
          <p:cNvSpPr/>
          <p:nvPr/>
        </p:nvSpPr>
        <p:spPr>
          <a:xfrm>
            <a:off x="8034000" y="1712475"/>
            <a:ext cx="3647400" cy="3647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 name="Google Shape;150;p18"/>
          <p:cNvPicPr preferRelativeResize="0"/>
          <p:nvPr/>
        </p:nvPicPr>
        <p:blipFill>
          <a:blip r:embed="rId3">
            <a:alphaModFix/>
          </a:blip>
          <a:stretch>
            <a:fillRect/>
          </a:stretch>
        </p:blipFill>
        <p:spPr>
          <a:xfrm>
            <a:off x="7777425" y="1780650"/>
            <a:ext cx="3962925" cy="3469731"/>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p:nvPr/>
        </p:nvSpPr>
        <p:spPr>
          <a:xfrm>
            <a:off x="8034000" y="1712475"/>
            <a:ext cx="3647400" cy="3647400"/>
          </a:xfrm>
          <a:prstGeom prst="ellipse">
            <a:avLst/>
          </a:pr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9"/>
          <p:cNvSpPr/>
          <p:nvPr/>
        </p:nvSpPr>
        <p:spPr>
          <a:xfrm>
            <a:off x="679325" y="1871350"/>
            <a:ext cx="7079100" cy="33690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15000"/>
              </a:lnSpc>
              <a:spcBef>
                <a:spcPts val="1000"/>
              </a:spcBef>
              <a:spcAft>
                <a:spcPts val="0"/>
              </a:spcAft>
              <a:buClr>
                <a:srgbClr val="000000"/>
              </a:buClr>
              <a:buSzPts val="2200"/>
              <a:buFont typeface="Roboto Thin"/>
              <a:buChar char="●"/>
            </a:pP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Mejora la transmisión de ideas, avances y sugerencias</a:t>
            </a:r>
            <a:endParaRPr sz="2200" dirty="0">
              <a:solidFill>
                <a:schemeClr val="tx1">
                  <a:lumMod val="65000"/>
                  <a:lumOff val="35000"/>
                </a:schemeClr>
              </a:solidFill>
            </a:endParaRPr>
          </a:p>
          <a:p>
            <a:pPr marL="457200" marR="0" lvl="0" indent="-368300" algn="l" rtl="0">
              <a:lnSpc>
                <a:spcPct val="115000"/>
              </a:lnSpc>
              <a:spcBef>
                <a:spcPts val="0"/>
              </a:spcBef>
              <a:spcAft>
                <a:spcPts val="0"/>
              </a:spcAft>
              <a:buSzPts val="2200"/>
              <a:buFont typeface="Roboto Thin"/>
              <a:buChar char="●"/>
            </a:pPr>
            <a:r>
              <a:rPr lang="es-VE" sz="2200" dirty="0">
                <a:solidFill>
                  <a:schemeClr val="tx1">
                    <a:lumMod val="65000"/>
                    <a:lumOff val="35000"/>
                  </a:schemeClr>
                </a:solidFill>
                <a:highlight>
                  <a:srgbClr val="FFFFFF"/>
                </a:highlight>
                <a:latin typeface="Roboto Thin"/>
                <a:ea typeface="Roboto Thin"/>
                <a:cs typeface="Roboto Thin"/>
                <a:sym typeface="Roboto Thin"/>
              </a:rPr>
              <a:t>Optimiza</a:t>
            </a: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 la comunicación entre las </a:t>
            </a:r>
            <a:r>
              <a:rPr lang="es-VE" sz="2200" dirty="0">
                <a:solidFill>
                  <a:schemeClr val="tx1">
                    <a:lumMod val="65000"/>
                    <a:lumOff val="35000"/>
                  </a:schemeClr>
                </a:solidFill>
                <a:highlight>
                  <a:srgbClr val="FFFFFF"/>
                </a:highlight>
                <a:latin typeface="Roboto Thin"/>
                <a:ea typeface="Roboto Thin"/>
                <a:cs typeface="Roboto Thin"/>
                <a:sym typeface="Roboto Thin"/>
              </a:rPr>
              <a:t>áreas</a:t>
            </a: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 y departamentos de la empresa</a:t>
            </a:r>
            <a:endParaRPr sz="2200" dirty="0">
              <a:solidFill>
                <a:schemeClr val="tx1">
                  <a:lumMod val="65000"/>
                  <a:lumOff val="35000"/>
                </a:schemeClr>
              </a:solidFill>
            </a:endParaRPr>
          </a:p>
          <a:p>
            <a:pPr marL="457200" marR="0" lvl="0" indent="-368300" algn="l" rtl="0">
              <a:lnSpc>
                <a:spcPct val="115000"/>
              </a:lnSpc>
              <a:spcBef>
                <a:spcPts val="0"/>
              </a:spcBef>
              <a:spcAft>
                <a:spcPts val="0"/>
              </a:spcAft>
              <a:buSzPts val="2200"/>
              <a:buFont typeface="Roboto Thin"/>
              <a:buChar char="●"/>
            </a:pP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Apoy</a:t>
            </a:r>
            <a:r>
              <a:rPr lang="es-VE" sz="2200" dirty="0">
                <a:solidFill>
                  <a:schemeClr val="tx1">
                    <a:lumMod val="65000"/>
                    <a:lumOff val="35000"/>
                  </a:schemeClr>
                </a:solidFill>
                <a:highlight>
                  <a:srgbClr val="FFFFFF"/>
                </a:highlight>
                <a:latin typeface="Roboto Thin"/>
                <a:ea typeface="Roboto Thin"/>
                <a:cs typeface="Roboto Thin"/>
                <a:sym typeface="Roboto Thin"/>
              </a:rPr>
              <a:t>a</a:t>
            </a: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 en la resolución de problemas</a:t>
            </a:r>
            <a:r>
              <a:rPr lang="es-VE" sz="2200" dirty="0">
                <a:solidFill>
                  <a:schemeClr val="tx1">
                    <a:lumMod val="65000"/>
                    <a:lumOff val="35000"/>
                  </a:schemeClr>
                </a:solidFill>
                <a:highlight>
                  <a:srgbClr val="FFFFFF"/>
                </a:highlight>
                <a:latin typeface="Roboto Thin"/>
                <a:ea typeface="Roboto Thin"/>
                <a:cs typeface="Roboto Thin"/>
                <a:sym typeface="Roboto Thin"/>
              </a:rPr>
              <a:t> de los afectados</a:t>
            </a:r>
            <a:endParaRPr sz="2200" dirty="0">
              <a:solidFill>
                <a:schemeClr val="tx1">
                  <a:lumMod val="65000"/>
                  <a:lumOff val="35000"/>
                </a:schemeClr>
              </a:solidFill>
            </a:endParaRPr>
          </a:p>
          <a:p>
            <a:pPr marL="457200" marR="0" lvl="0" indent="-368300" algn="l" rtl="0">
              <a:lnSpc>
                <a:spcPct val="115000"/>
              </a:lnSpc>
              <a:spcBef>
                <a:spcPts val="0"/>
              </a:spcBef>
              <a:spcAft>
                <a:spcPts val="0"/>
              </a:spcAft>
              <a:buSzPts val="2200"/>
              <a:buFont typeface="Roboto Thin"/>
              <a:buChar char="●"/>
            </a:pPr>
            <a:r>
              <a:rPr lang="es-VE" sz="2200" dirty="0">
                <a:solidFill>
                  <a:schemeClr val="tx1">
                    <a:lumMod val="65000"/>
                    <a:lumOff val="35000"/>
                  </a:schemeClr>
                </a:solidFill>
                <a:highlight>
                  <a:srgbClr val="FFFFFF"/>
                </a:highlight>
                <a:latin typeface="Roboto Thin"/>
                <a:ea typeface="Roboto Thin"/>
                <a:cs typeface="Roboto Thin"/>
                <a:sym typeface="Roboto Thin"/>
              </a:rPr>
              <a:t>Llega de forma masiva a los colaboradores</a:t>
            </a: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 </a:t>
            </a:r>
            <a:endParaRPr sz="2200" dirty="0">
              <a:solidFill>
                <a:schemeClr val="tx1">
                  <a:lumMod val="65000"/>
                  <a:lumOff val="35000"/>
                </a:schemeClr>
              </a:solidFill>
            </a:endParaRPr>
          </a:p>
          <a:p>
            <a:pPr marL="457200" marR="0" lvl="0" indent="-368300" algn="l" rtl="0">
              <a:lnSpc>
                <a:spcPct val="115000"/>
              </a:lnSpc>
              <a:spcBef>
                <a:spcPts val="0"/>
              </a:spcBef>
              <a:spcAft>
                <a:spcPts val="0"/>
              </a:spcAft>
              <a:buSzPts val="2200"/>
              <a:buFont typeface="Roboto Thin"/>
              <a:buChar char="●"/>
            </a:pPr>
            <a:r>
              <a:rPr lang="es-VE" sz="2200" dirty="0">
                <a:solidFill>
                  <a:schemeClr val="tx1">
                    <a:lumMod val="65000"/>
                    <a:lumOff val="35000"/>
                  </a:schemeClr>
                </a:solidFill>
                <a:highlight>
                  <a:srgbClr val="FFFFFF"/>
                </a:highlight>
                <a:latin typeface="Roboto Thin"/>
                <a:ea typeface="Roboto Thin"/>
                <a:cs typeface="Roboto Thin"/>
                <a:sym typeface="Roboto Thin"/>
              </a:rPr>
              <a:t>Tiene una alta contactabilidad</a:t>
            </a: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a:t>
            </a:r>
            <a:endParaRPr sz="2200" b="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68300" algn="l" rtl="0">
              <a:lnSpc>
                <a:spcPct val="115000"/>
              </a:lnSpc>
              <a:spcBef>
                <a:spcPts val="0"/>
              </a:spcBef>
              <a:spcAft>
                <a:spcPts val="0"/>
              </a:spcAft>
              <a:buSzPts val="2200"/>
              <a:buFont typeface="Roboto Thin"/>
              <a:buChar char="●"/>
            </a:pPr>
            <a:r>
              <a:rPr lang="es-VE" sz="2200" dirty="0">
                <a:solidFill>
                  <a:schemeClr val="tx1">
                    <a:lumMod val="65000"/>
                    <a:lumOff val="35000"/>
                  </a:schemeClr>
                </a:solidFill>
                <a:highlight>
                  <a:srgbClr val="FFFFFF"/>
                </a:highlight>
                <a:latin typeface="Roboto Thin"/>
                <a:ea typeface="Roboto Thin"/>
                <a:cs typeface="Roboto Thin"/>
                <a:sym typeface="Roboto Thin"/>
              </a:rPr>
              <a:t>Maneja una lista de contacto actualizada y sana</a:t>
            </a:r>
            <a:endParaRPr sz="22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68300" algn="l" rtl="0">
              <a:lnSpc>
                <a:spcPct val="115000"/>
              </a:lnSpc>
              <a:spcBef>
                <a:spcPts val="0"/>
              </a:spcBef>
              <a:spcAft>
                <a:spcPts val="0"/>
              </a:spcAft>
              <a:buSzPts val="2200"/>
              <a:buFont typeface="Roboto Thin"/>
              <a:buChar char="●"/>
            </a:pPr>
            <a:r>
              <a:rPr lang="es-VE" sz="2200" dirty="0">
                <a:solidFill>
                  <a:schemeClr val="tx1">
                    <a:lumMod val="65000"/>
                    <a:lumOff val="35000"/>
                  </a:schemeClr>
                </a:solidFill>
                <a:highlight>
                  <a:srgbClr val="FFFFFF"/>
                </a:highlight>
                <a:latin typeface="Roboto Thin"/>
                <a:ea typeface="Roboto Thin"/>
                <a:cs typeface="Roboto Thin"/>
                <a:sym typeface="Roboto Thin"/>
              </a:rPr>
              <a:t>Genera un i</a:t>
            </a: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mpacto positivo en el logro de </a:t>
            </a:r>
            <a:r>
              <a:rPr lang="es-VE" sz="2200" dirty="0">
                <a:solidFill>
                  <a:schemeClr val="tx1">
                    <a:lumMod val="65000"/>
                    <a:lumOff val="35000"/>
                  </a:schemeClr>
                </a:solidFill>
                <a:highlight>
                  <a:srgbClr val="FFFFFF"/>
                </a:highlight>
                <a:latin typeface="Roboto Thin"/>
                <a:ea typeface="Roboto Thin"/>
                <a:cs typeface="Roboto Thin"/>
                <a:sym typeface="Roboto Thin"/>
              </a:rPr>
              <a:t>resultados</a:t>
            </a:r>
            <a:r>
              <a:rPr lang="es-VE" sz="2200" b="0" i="0" u="none" strike="noStrike" cap="none" dirty="0">
                <a:solidFill>
                  <a:schemeClr val="tx1">
                    <a:lumMod val="65000"/>
                    <a:lumOff val="35000"/>
                  </a:schemeClr>
                </a:solidFill>
                <a:highlight>
                  <a:srgbClr val="FFFFFF"/>
                </a:highlight>
                <a:latin typeface="Roboto Thin"/>
                <a:ea typeface="Roboto Thin"/>
                <a:cs typeface="Roboto Thin"/>
                <a:sym typeface="Roboto Thin"/>
              </a:rPr>
              <a:t>.</a:t>
            </a:r>
            <a:endParaRPr sz="2200" dirty="0">
              <a:solidFill>
                <a:schemeClr val="tx1">
                  <a:lumMod val="65000"/>
                  <a:lumOff val="35000"/>
                </a:schemeClr>
              </a:solidFill>
            </a:endParaRPr>
          </a:p>
        </p:txBody>
      </p:sp>
      <p:sp>
        <p:nvSpPr>
          <p:cNvPr id="158" name="Google Shape;158;p19"/>
          <p:cNvSpPr txBox="1"/>
          <p:nvPr/>
        </p:nvSpPr>
        <p:spPr>
          <a:xfrm>
            <a:off x="602225" y="900550"/>
            <a:ext cx="9453600" cy="97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s-VE" sz="3600" dirty="0">
                <a:solidFill>
                  <a:schemeClr val="tx1">
                    <a:lumMod val="65000"/>
                    <a:lumOff val="35000"/>
                  </a:schemeClr>
                </a:solidFill>
                <a:highlight>
                  <a:schemeClr val="lt1"/>
                </a:highlight>
                <a:latin typeface="Roboto Thin"/>
                <a:ea typeface="Roboto Thin"/>
                <a:cs typeface="Roboto Thin"/>
                <a:sym typeface="Roboto Thin"/>
              </a:rPr>
              <a:t>Beneficios de la comunicación corporativa </a:t>
            </a:r>
            <a:endParaRPr dirty="0">
              <a:solidFill>
                <a:schemeClr val="tx1">
                  <a:lumMod val="65000"/>
                  <a:lumOff val="35000"/>
                </a:schemeClr>
              </a:solidFill>
            </a:endParaRPr>
          </a:p>
        </p:txBody>
      </p:sp>
      <p:pic>
        <p:nvPicPr>
          <p:cNvPr id="159" name="Google Shape;159;p19"/>
          <p:cNvPicPr preferRelativeResize="0"/>
          <p:nvPr/>
        </p:nvPicPr>
        <p:blipFill>
          <a:blip r:embed="rId3">
            <a:alphaModFix/>
          </a:blip>
          <a:stretch>
            <a:fillRect/>
          </a:stretch>
        </p:blipFill>
        <p:spPr>
          <a:xfrm>
            <a:off x="8118950" y="2071338"/>
            <a:ext cx="3477500" cy="2929675"/>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p:nvPr/>
        </p:nvSpPr>
        <p:spPr>
          <a:xfrm>
            <a:off x="1024425" y="1194075"/>
            <a:ext cx="6753000" cy="44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VE" sz="3600" i="0" u="none" strike="noStrike" cap="none" dirty="0">
                <a:solidFill>
                  <a:schemeClr val="tx1">
                    <a:lumMod val="65000"/>
                    <a:lumOff val="35000"/>
                  </a:schemeClr>
                </a:solidFill>
                <a:highlight>
                  <a:srgbClr val="FFFFFF"/>
                </a:highlight>
                <a:latin typeface="Roboto Thin"/>
                <a:ea typeface="Roboto Thin"/>
                <a:cs typeface="Roboto Thin"/>
                <a:sym typeface="Roboto Thin"/>
              </a:rPr>
              <a:t>¿Porqué </a:t>
            </a:r>
            <a:r>
              <a:rPr lang="es-VE" sz="3600" dirty="0">
                <a:solidFill>
                  <a:schemeClr val="tx1">
                    <a:lumMod val="65000"/>
                    <a:lumOff val="35000"/>
                  </a:schemeClr>
                </a:solidFill>
                <a:highlight>
                  <a:srgbClr val="FFFFFF"/>
                </a:highlight>
                <a:latin typeface="Roboto Thin"/>
                <a:ea typeface="Roboto Thin"/>
                <a:cs typeface="Roboto Thin"/>
                <a:sym typeface="Roboto Thin"/>
              </a:rPr>
              <a:t>tener un plan de comunicaciones de emergencias</a:t>
            </a:r>
            <a:r>
              <a:rPr lang="es-VE" sz="3600" i="0" u="none" strike="noStrike" cap="none" dirty="0">
                <a:solidFill>
                  <a:schemeClr val="tx1">
                    <a:lumMod val="65000"/>
                    <a:lumOff val="35000"/>
                  </a:schemeClr>
                </a:solidFill>
                <a:highlight>
                  <a:srgbClr val="FFFFFF"/>
                </a:highlight>
                <a:latin typeface="Roboto Thin"/>
                <a:ea typeface="Roboto Thin"/>
                <a:cs typeface="Roboto Thin"/>
                <a:sym typeface="Roboto Thin"/>
              </a:rPr>
              <a:t>?</a:t>
            </a:r>
            <a:endParaRPr sz="3600" dirty="0">
              <a:solidFill>
                <a:schemeClr val="tx1">
                  <a:lumMod val="65000"/>
                  <a:lumOff val="35000"/>
                </a:schemeClr>
              </a:solidFill>
              <a:latin typeface="Roboto Thin"/>
              <a:ea typeface="Roboto Thin"/>
              <a:cs typeface="Roboto Thin"/>
              <a:sym typeface="Roboto Thin"/>
            </a:endParaRPr>
          </a:p>
          <a:p>
            <a:pPr marL="0" marR="0" lvl="0" indent="0" algn="l" rtl="0">
              <a:lnSpc>
                <a:spcPct val="100000"/>
              </a:lnSpc>
              <a:spcBef>
                <a:spcPts val="0"/>
              </a:spcBef>
              <a:spcAft>
                <a:spcPts val="0"/>
              </a:spcAft>
              <a:buNone/>
            </a:pPr>
            <a:endParaRPr sz="2400" i="0" u="none" strike="noStrike" cap="none"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r>
              <a:rPr lang="es-VE" sz="2400" dirty="0">
                <a:solidFill>
                  <a:schemeClr val="tx1">
                    <a:lumMod val="65000"/>
                    <a:lumOff val="35000"/>
                  </a:schemeClr>
                </a:solidFill>
                <a:highlight>
                  <a:srgbClr val="FFFFFF"/>
                </a:highlight>
                <a:latin typeface="Roboto Thin"/>
                <a:ea typeface="Roboto Thin"/>
                <a:cs typeface="Roboto Thin"/>
                <a:sym typeface="Roboto Thin"/>
              </a:rPr>
              <a:t>El no tenerlo puede generar:</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81000" algn="l" rtl="0">
              <a:lnSpc>
                <a:spcPct val="150000"/>
              </a:lnSpc>
              <a:spcBef>
                <a:spcPts val="0"/>
              </a:spcBef>
              <a:spcAft>
                <a:spcPts val="0"/>
              </a:spcAft>
              <a:buSzPts val="2400"/>
              <a:buFont typeface="Roboto Thin"/>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Riesgo para las personas. </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81000" algn="l" rtl="0">
              <a:lnSpc>
                <a:spcPct val="150000"/>
              </a:lnSpc>
              <a:spcBef>
                <a:spcPts val="0"/>
              </a:spcBef>
              <a:spcAft>
                <a:spcPts val="0"/>
              </a:spcAft>
              <a:buSzPts val="2400"/>
              <a:buFont typeface="Roboto Thin"/>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Riesgo para las operaciones de la empresa</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381000" algn="l" rtl="0">
              <a:lnSpc>
                <a:spcPct val="150000"/>
              </a:lnSpc>
              <a:spcBef>
                <a:spcPts val="0"/>
              </a:spcBef>
              <a:spcAft>
                <a:spcPts val="0"/>
              </a:spcAft>
              <a:buSzPts val="2400"/>
              <a:buFont typeface="Roboto Thin"/>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Desinfromaci</a:t>
            </a:r>
            <a:r>
              <a:rPr lang="es-VE" sz="2400" dirty="0">
                <a:solidFill>
                  <a:schemeClr val="tx1">
                    <a:lumMod val="65000"/>
                    <a:lumOff val="35000"/>
                  </a:schemeClr>
                </a:solidFill>
                <a:latin typeface="Roboto Thin"/>
                <a:ea typeface="Roboto Thin"/>
                <a:cs typeface="Roboto Thin"/>
                <a:sym typeface="Roboto Thin"/>
              </a:rPr>
              <a:t>ó</a:t>
            </a:r>
            <a:r>
              <a:rPr lang="es-VE" sz="2400" dirty="0">
                <a:solidFill>
                  <a:schemeClr val="tx1">
                    <a:lumMod val="65000"/>
                    <a:lumOff val="35000"/>
                  </a:schemeClr>
                </a:solidFill>
                <a:highlight>
                  <a:srgbClr val="FFFFFF"/>
                </a:highlight>
                <a:latin typeface="Roboto Thin"/>
                <a:ea typeface="Roboto Thin"/>
                <a:cs typeface="Roboto Thin"/>
                <a:sym typeface="Roboto Thin"/>
              </a:rPr>
              <a:t>n</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00000"/>
              </a:lnSpc>
              <a:spcBef>
                <a:spcPts val="0"/>
              </a:spcBef>
              <a:spcAft>
                <a:spcPts val="0"/>
              </a:spcAft>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p:txBody>
      </p:sp>
      <p:sp>
        <p:nvSpPr>
          <p:cNvPr id="166" name="Google Shape;166;p20"/>
          <p:cNvSpPr/>
          <p:nvPr/>
        </p:nvSpPr>
        <p:spPr>
          <a:xfrm>
            <a:off x="8034000" y="1712475"/>
            <a:ext cx="3647400" cy="3647400"/>
          </a:xfrm>
          <a:prstGeom prst="ellipse">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p20"/>
          <p:cNvPicPr preferRelativeResize="0"/>
          <p:nvPr/>
        </p:nvPicPr>
        <p:blipFill>
          <a:blip r:embed="rId3">
            <a:alphaModFix/>
          </a:blip>
          <a:stretch>
            <a:fillRect/>
          </a:stretch>
        </p:blipFill>
        <p:spPr>
          <a:xfrm>
            <a:off x="8298152" y="2061125"/>
            <a:ext cx="3119100" cy="1694720"/>
          </a:xfrm>
          <a:prstGeom prst="rect">
            <a:avLst/>
          </a:prstGeom>
          <a:noFill/>
          <a:ln>
            <a:noFill/>
          </a:ln>
        </p:spPr>
      </p:pic>
      <p:sp>
        <p:nvSpPr>
          <p:cNvPr id="168" name="Google Shape;168;p20"/>
          <p:cNvSpPr txBox="1"/>
          <p:nvPr/>
        </p:nvSpPr>
        <p:spPr>
          <a:xfrm>
            <a:off x="8967150" y="3863275"/>
            <a:ext cx="1781100" cy="64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VE" sz="3600" b="1">
                <a:solidFill>
                  <a:srgbClr val="FFFFFF"/>
                </a:solidFill>
                <a:latin typeface="Roboto"/>
                <a:ea typeface="Roboto"/>
                <a:cs typeface="Roboto"/>
                <a:sym typeface="Roboto"/>
              </a:rPr>
              <a:t>RIESGO             RISK</a:t>
            </a:r>
            <a:endParaRPr sz="3600" b="1">
              <a:solidFill>
                <a:srgbClr val="FFFFFF"/>
              </a:solidFill>
              <a:latin typeface="Roboto"/>
              <a:ea typeface="Roboto"/>
              <a:cs typeface="Roboto"/>
              <a:sym typeface="Roboto"/>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p:nvPr/>
        </p:nvSpPr>
        <p:spPr>
          <a:xfrm>
            <a:off x="573775" y="1052075"/>
            <a:ext cx="6514200" cy="4255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chemeClr val="dk1"/>
              </a:buClr>
              <a:buSzPts val="1100"/>
              <a:buFont typeface="Arial"/>
              <a:buNone/>
            </a:pPr>
            <a:r>
              <a:rPr lang="es-VE" sz="3600" dirty="0">
                <a:solidFill>
                  <a:schemeClr val="tx1">
                    <a:lumMod val="65000"/>
                    <a:lumOff val="35000"/>
                  </a:schemeClr>
                </a:solidFill>
                <a:highlight>
                  <a:srgbClr val="FFFFFF"/>
                </a:highlight>
                <a:latin typeface="Roboto Thin"/>
                <a:ea typeface="Roboto Thin"/>
                <a:cs typeface="Roboto Thin"/>
                <a:sym typeface="Roboto Thin"/>
              </a:rPr>
              <a:t>Ahora bien en una situación de crisis no podemos:</a:t>
            </a:r>
            <a:endParaRPr sz="36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15000"/>
              </a:lnSpc>
              <a:spcBef>
                <a:spcPts val="1000"/>
              </a:spcBef>
              <a:spcAft>
                <a:spcPts val="0"/>
              </a:spcAft>
              <a:buClr>
                <a:schemeClr val="dk1"/>
              </a:buClr>
              <a:buSzPts val="1100"/>
              <a:buFont typeface="Arial"/>
              <a:buNone/>
            </a:pPr>
            <a:endParaRPr sz="20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000000"/>
              </a:buClr>
              <a:buSzPts val="2400"/>
              <a:buFont typeface="Arial"/>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Improvisar.</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000000"/>
              </a:buClr>
              <a:buSzPts val="2400"/>
              <a:buFont typeface="Arial"/>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Ser reactivos. </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215900" algn="l" rtl="0">
              <a:lnSpc>
                <a:spcPct val="100000"/>
              </a:lnSpc>
              <a:spcBef>
                <a:spcPts val="0"/>
              </a:spcBef>
              <a:spcAft>
                <a:spcPts val="0"/>
              </a:spcAft>
              <a:buClr>
                <a:srgbClr val="000000"/>
              </a:buClr>
              <a:buSzPts val="2000"/>
              <a:buFont typeface="Arial"/>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000000"/>
              </a:buClr>
              <a:buSzPts val="2400"/>
              <a:buFont typeface="Arial"/>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Aislarnos</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457200" marR="0" lvl="0" indent="0" algn="l" rtl="0">
              <a:lnSpc>
                <a:spcPct val="100000"/>
              </a:lnSpc>
              <a:spcBef>
                <a:spcPts val="0"/>
              </a:spcBef>
              <a:spcAft>
                <a:spcPts val="0"/>
              </a:spcAft>
              <a:buNone/>
            </a:pP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342900" marR="0" lvl="0" indent="-368300" algn="l" rtl="0">
              <a:lnSpc>
                <a:spcPct val="100000"/>
              </a:lnSpc>
              <a:spcBef>
                <a:spcPts val="0"/>
              </a:spcBef>
              <a:spcAft>
                <a:spcPts val="0"/>
              </a:spcAft>
              <a:buClr>
                <a:srgbClr val="000000"/>
              </a:buClr>
              <a:buSzPts val="2400"/>
              <a:buFont typeface="Arial"/>
              <a:buChar char="•"/>
            </a:pPr>
            <a:r>
              <a:rPr lang="es-VE" sz="2400" dirty="0">
                <a:solidFill>
                  <a:schemeClr val="tx1">
                    <a:lumMod val="65000"/>
                    <a:lumOff val="35000"/>
                  </a:schemeClr>
                </a:solidFill>
                <a:highlight>
                  <a:srgbClr val="FFFFFF"/>
                </a:highlight>
                <a:latin typeface="Roboto Thin"/>
                <a:ea typeface="Roboto Thin"/>
                <a:cs typeface="Roboto Thin"/>
                <a:sym typeface="Roboto Thin"/>
              </a:rPr>
              <a:t>Estar quietos.</a:t>
            </a:r>
            <a:endParaRPr sz="2400" dirty="0">
              <a:solidFill>
                <a:schemeClr val="tx1">
                  <a:lumMod val="65000"/>
                  <a:lumOff val="35000"/>
                </a:schemeClr>
              </a:solidFill>
              <a:highlight>
                <a:srgbClr val="FFFFFF"/>
              </a:highlight>
              <a:latin typeface="Roboto Thin"/>
              <a:ea typeface="Roboto Thin"/>
              <a:cs typeface="Roboto Thin"/>
              <a:sym typeface="Roboto Thin"/>
            </a:endParaRPr>
          </a:p>
          <a:p>
            <a:pPr marL="0" marR="0" lvl="0" indent="0" algn="l" rtl="0">
              <a:lnSpc>
                <a:spcPct val="115000"/>
              </a:lnSpc>
              <a:spcBef>
                <a:spcPts val="1000"/>
              </a:spcBef>
              <a:spcAft>
                <a:spcPts val="0"/>
              </a:spcAft>
              <a:buClr>
                <a:schemeClr val="dk1"/>
              </a:buClr>
              <a:buSzPts val="1100"/>
              <a:buFont typeface="Arial"/>
              <a:buNone/>
            </a:pPr>
            <a:r>
              <a:rPr lang="es-VE" sz="3000" b="1" dirty="0">
                <a:solidFill>
                  <a:schemeClr val="tx1">
                    <a:lumMod val="65000"/>
                    <a:lumOff val="35000"/>
                  </a:schemeClr>
                </a:solidFill>
                <a:highlight>
                  <a:srgbClr val="FFFFFF"/>
                </a:highlight>
                <a:latin typeface="Roboto Thin"/>
                <a:ea typeface="Roboto Thin"/>
                <a:cs typeface="Roboto Thin"/>
                <a:sym typeface="Roboto Thin"/>
              </a:rPr>
              <a:t> </a:t>
            </a:r>
            <a:endParaRPr sz="3000" b="1" dirty="0">
              <a:solidFill>
                <a:schemeClr val="tx1">
                  <a:lumMod val="65000"/>
                  <a:lumOff val="35000"/>
                </a:schemeClr>
              </a:solidFill>
              <a:highlight>
                <a:srgbClr val="FFFFFF"/>
              </a:highlight>
              <a:latin typeface="Roboto Thin"/>
              <a:ea typeface="Roboto Thin"/>
              <a:cs typeface="Roboto Thin"/>
              <a:sym typeface="Roboto Thin"/>
            </a:endParaRPr>
          </a:p>
        </p:txBody>
      </p:sp>
      <p:sp>
        <p:nvSpPr>
          <p:cNvPr id="175" name="Google Shape;175;p21"/>
          <p:cNvSpPr/>
          <p:nvPr/>
        </p:nvSpPr>
        <p:spPr>
          <a:xfrm>
            <a:off x="8034000" y="1712475"/>
            <a:ext cx="3647400" cy="3647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p21"/>
          <p:cNvPicPr preferRelativeResize="0"/>
          <p:nvPr/>
        </p:nvPicPr>
        <p:blipFill>
          <a:blip r:embed="rId3">
            <a:alphaModFix/>
          </a:blip>
          <a:stretch>
            <a:fillRect/>
          </a:stretch>
        </p:blipFill>
        <p:spPr>
          <a:xfrm>
            <a:off x="9000450" y="1602600"/>
            <a:ext cx="1714500" cy="3867150"/>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dana-blanc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2112</Words>
  <Application>Microsoft Macintosh PowerPoint</Application>
  <PresentationFormat>Panorámica</PresentationFormat>
  <Paragraphs>214</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Roboto Thin</vt:lpstr>
      <vt:lpstr>Roboto</vt:lpstr>
      <vt:lpstr>Times New Roman</vt:lpstr>
      <vt:lpstr>Calibri</vt:lpstr>
      <vt:lpstr>dana-blanco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Microsoft Office User</cp:lastModifiedBy>
  <cp:revision>5</cp:revision>
  <dcterms:modified xsi:type="dcterms:W3CDTF">2020-04-07T15:09:45Z</dcterms:modified>
</cp:coreProperties>
</file>